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75" r:id="rId10"/>
    <p:sldId id="277" r:id="rId11"/>
    <p:sldId id="273" r:id="rId12"/>
    <p:sldId id="274" r:id="rId13"/>
    <p:sldId id="276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5C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324" autoAdjust="0"/>
  </p:normalViewPr>
  <p:slideViewPr>
    <p:cSldViewPr>
      <p:cViewPr varScale="1">
        <p:scale>
          <a:sx n="68" d="100"/>
          <a:sy n="68" d="100"/>
        </p:scale>
        <p:origin x="-157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4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90D04FBD-958B-425C-A003-1EBB735AE1BC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EBFF2D66-9B13-4BA4-837F-BF5DA5714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830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F4B60E14-4C48-495B-A676-C4AF6CD6D274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D8D71038-9A51-4C3D-8A27-C878DD6A9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962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training occurs after membership discovery is completed and after Doubleknot’s initial configuration of memberships.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1038-9A51-4C3D-8A27-C878DD6A92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4231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1038-9A51-4C3D-8A27-C878DD6A92C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101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1038-9A51-4C3D-8A27-C878DD6A92C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2175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1038-9A51-4C3D-8A27-C878DD6A92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086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1038-9A51-4C3D-8A27-C878DD6A92C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08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1038-9A51-4C3D-8A27-C878DD6A92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69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1038-9A51-4C3D-8A27-C878DD6A92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35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1038-9A51-4C3D-8A27-C878DD6A92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29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1038-9A51-4C3D-8A27-C878DD6A92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489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1038-9A51-4C3D-8A27-C878DD6A92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93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1038-9A51-4C3D-8A27-C878DD6A92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4976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1038-9A51-4C3D-8A27-C878DD6A92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956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1038-9A51-4C3D-8A27-C878DD6A92C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95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 algn="ctr">
              <a:defRPr>
                <a:solidFill>
                  <a:srgbClr val="115CA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0480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Other text you might need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533400" y="6459196"/>
            <a:ext cx="7848600" cy="230832"/>
            <a:chOff x="457200" y="6477000"/>
            <a:chExt cx="8229600" cy="230832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457200" y="6477000"/>
              <a:ext cx="82296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 userDrawn="1"/>
          </p:nvSpPr>
          <p:spPr>
            <a:xfrm>
              <a:off x="457200" y="6477000"/>
              <a:ext cx="8229600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900" spc="100" baseline="0" dirty="0" smtClean="0">
                  <a:solidFill>
                    <a:schemeClr val="bg1">
                      <a:lumMod val="50000"/>
                    </a:schemeClr>
                  </a:solidFill>
                </a:rPr>
                <a:t>Telephone: (408) 971-9120  |  support.doubleknot.com  | </a:t>
              </a:r>
              <a:r>
                <a:rPr kumimoji="0" lang="en-US" sz="900" b="0" i="0" u="none" strike="noStrike" kern="1200" cap="none" spc="100" normalizeH="0" baseline="0" noProof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support@doubleknot.com </a:t>
              </a:r>
              <a:r>
                <a:rPr lang="en-US" sz="900" spc="100" baseline="0" dirty="0" smtClean="0">
                  <a:solidFill>
                    <a:schemeClr val="bg1">
                      <a:lumMod val="50000"/>
                    </a:schemeClr>
                  </a:solidFill>
                </a:rPr>
                <a:t>| @</a:t>
              </a:r>
              <a:r>
                <a:rPr lang="en-US" sz="900" spc="100" baseline="0" dirty="0" err="1" smtClean="0">
                  <a:solidFill>
                    <a:schemeClr val="bg1">
                      <a:lumMod val="50000"/>
                    </a:schemeClr>
                  </a:solidFill>
                </a:rPr>
                <a:t>doubleknotinc</a:t>
              </a:r>
              <a:r>
                <a:rPr lang="en-US" sz="900" spc="100" baseline="0" dirty="0" smtClean="0">
                  <a:solidFill>
                    <a:schemeClr val="bg1">
                      <a:lumMod val="50000"/>
                    </a:schemeClr>
                  </a:solidFill>
                </a:rPr>
                <a:t> |  © 2018 Doubleknot</a:t>
              </a:r>
              <a:endParaRPr lang="en-US" sz="900" spc="100" baseline="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015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115CA7"/>
                </a:solidFill>
              </a:defRPr>
            </a:lvl1pPr>
          </a:lstStyle>
          <a:p>
            <a:r>
              <a:rPr lang="en-US" dirty="0" smtClean="0"/>
              <a:t>Slide Title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219200"/>
            <a:ext cx="8229600" cy="5105400"/>
          </a:xfrm>
        </p:spPr>
        <p:txBody>
          <a:bodyPr/>
          <a:lstStyle>
            <a:lvl1pPr marL="0" indent="0">
              <a:spcAft>
                <a:spcPts val="600"/>
              </a:spcAft>
              <a:buFont typeface="Arial" panose="020B0604020202020204" pitchFamily="34" charset="0"/>
              <a:buNone/>
              <a:defRPr baseline="0"/>
            </a:lvl1pPr>
            <a:lvl2pPr marL="576263" indent="-228600">
              <a:spcBef>
                <a:spcPts val="0"/>
              </a:spcBef>
              <a:spcAft>
                <a:spcPts val="900"/>
              </a:spcAft>
              <a:buFont typeface="Calibri" panose="020F0502020204030204" pitchFamily="34" charset="0"/>
              <a:buChar char="–"/>
              <a:defRPr/>
            </a:lvl2pPr>
            <a:lvl4pPr marL="804863" indent="-228600">
              <a:spcBef>
                <a:spcPts val="0"/>
              </a:spcBef>
              <a:spcAft>
                <a:spcPts val="600"/>
              </a:spcAft>
              <a:defRPr sz="2400"/>
            </a:lvl4pPr>
            <a:lvl5pPr marL="1033463" indent="-228600">
              <a:buFont typeface="Arial" panose="020B0604020202020204" pitchFamily="34" charset="0"/>
              <a:buChar char="•"/>
              <a:tabLst>
                <a:tab pos="1828800" algn="l"/>
              </a:tabLst>
              <a:defRPr/>
            </a:lvl5pPr>
          </a:lstStyle>
          <a:p>
            <a:pPr lvl="0"/>
            <a:r>
              <a:rPr lang="en-US" dirty="0" smtClean="0"/>
              <a:t>Plain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457200" y="6473952"/>
            <a:ext cx="8229600" cy="2286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Telephone: (408) 971-9120  |  support.doubleknot.com | </a:t>
            </a:r>
            <a:r>
              <a:rPr kumimoji="0" lang="en-US" sz="900" b="0" i="0" u="none" strike="noStrike" kern="1200" cap="none" spc="10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support@doubleknot.com 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| @</a:t>
            </a:r>
            <a:r>
              <a:rPr lang="en-US" sz="900" spc="100" baseline="0" dirty="0" err="1" smtClean="0">
                <a:solidFill>
                  <a:schemeClr val="bg1">
                    <a:lumMod val="50000"/>
                  </a:schemeClr>
                </a:solidFill>
              </a:rPr>
              <a:t>doubleknotinc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 |  © 2018 Doubleknot</a:t>
            </a:r>
            <a:endParaRPr lang="en-US" sz="900" spc="100" baseline="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4770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9861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115CA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Plain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Plain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457200" y="6477000"/>
            <a:ext cx="8229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Telephone: (408) 971-9120  |  hello.doubleknot.com | </a:t>
            </a:r>
            <a:r>
              <a:rPr kumimoji="0" lang="en-US" sz="900" b="0" i="0" u="none" strike="noStrike" kern="1200" cap="none" spc="10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solutions@doubleknot.com 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| @</a:t>
            </a:r>
            <a:r>
              <a:rPr lang="en-US" sz="900" spc="100" baseline="0" dirty="0" err="1" smtClean="0">
                <a:solidFill>
                  <a:schemeClr val="bg1">
                    <a:lumMod val="50000"/>
                  </a:schemeClr>
                </a:solidFill>
              </a:rPr>
              <a:t>doubleknotinc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 |  © 2018 Doubleknot</a:t>
            </a:r>
            <a:endParaRPr lang="en-US" sz="900" spc="100" baseline="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4770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0786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Plain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Plain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 userDrawn="1"/>
        </p:nvSpPr>
        <p:spPr>
          <a:xfrm>
            <a:off x="457200" y="6477000"/>
            <a:ext cx="8229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Telephone: (408) 971-9120  |  hello.doubleknot.com | </a:t>
            </a:r>
            <a:r>
              <a:rPr kumimoji="0" lang="en-US" sz="900" b="0" i="0" u="none" strike="noStrike" kern="1200" cap="none" spc="10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solutions@doubleknot.com 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| @</a:t>
            </a:r>
            <a:r>
              <a:rPr lang="en-US" sz="900" spc="100" baseline="0" dirty="0" err="1" smtClean="0">
                <a:solidFill>
                  <a:schemeClr val="bg1">
                    <a:lumMod val="50000"/>
                  </a:schemeClr>
                </a:solidFill>
              </a:rPr>
              <a:t>doubleknotinc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 |  © 2018 Doubleknot</a:t>
            </a:r>
            <a:endParaRPr lang="en-US" sz="900" spc="100" baseline="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4770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15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457200" y="6477000"/>
            <a:ext cx="8229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Telephone: (408) 971-9120  |  hello.doubleknot.com | </a:t>
            </a:r>
            <a:r>
              <a:rPr kumimoji="0" lang="en-US" sz="900" b="0" i="0" u="none" strike="noStrike" kern="1200" cap="none" spc="10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solutions@doubleknot.com 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| @</a:t>
            </a:r>
            <a:r>
              <a:rPr lang="en-US" sz="900" spc="100" baseline="0" dirty="0" err="1" smtClean="0">
                <a:solidFill>
                  <a:schemeClr val="bg1">
                    <a:lumMod val="50000"/>
                  </a:schemeClr>
                </a:solidFill>
              </a:rPr>
              <a:t>doubleknotinc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 |  © 2018 Doubleknot</a:t>
            </a:r>
            <a:endParaRPr lang="en-US" sz="900" spc="100" baseline="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64770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9408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457200" y="6477000"/>
            <a:ext cx="8229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Telephone: (408) 971-9120  |  hello.doubleknot.com | </a:t>
            </a:r>
            <a:r>
              <a:rPr kumimoji="0" lang="en-US" sz="900" b="0" i="0" u="none" strike="noStrike" kern="1200" cap="none" spc="10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solutions@doubleknot.com 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| @</a:t>
            </a:r>
            <a:r>
              <a:rPr lang="en-US" sz="900" spc="100" baseline="0" dirty="0" err="1" smtClean="0">
                <a:solidFill>
                  <a:schemeClr val="bg1">
                    <a:lumMod val="50000"/>
                  </a:schemeClr>
                </a:solidFill>
              </a:rPr>
              <a:t>doubleknotinc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 |  © 2018 Doubleknot</a:t>
            </a:r>
            <a:endParaRPr lang="en-US" sz="900" spc="100" baseline="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4770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438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Plain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085F8-3F2F-428C-B1BA-A7B61462A281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88C0C-CC25-4050-8D6C-2469F0889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32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115CA7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3000"/>
        </a:lnSpc>
        <a:spcBef>
          <a:spcPts val="600"/>
        </a:spcBef>
        <a:buFont typeface="Arial" panose="020B0604020202020204" pitchFamily="34" charset="0"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ts val="2600"/>
        </a:lnSpc>
        <a:spcBef>
          <a:spcPts val="6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463" indent="-228600" algn="l" defTabSz="914400" rtl="0" eaLnBrk="1" latinLnBrk="0" hangingPunct="1">
        <a:lnSpc>
          <a:spcPts val="1800"/>
        </a:lnSpc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62063" indent="-228600" algn="l" defTabSz="914400" rtl="0" eaLnBrk="1" latinLnBrk="0" hangingPunct="1">
        <a:lnSpc>
          <a:spcPts val="1400"/>
        </a:lnSpc>
        <a:spcBef>
          <a:spcPts val="600"/>
        </a:spcBef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ubleknot.com/DKNOT_Docs/DKBrief_MembershipRenewalReminders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Membership </a:t>
            </a:r>
            <a:r>
              <a:rPr lang="en-US" dirty="0" smtClean="0"/>
              <a:t>Management: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Configuration Review </a:t>
            </a:r>
            <a:r>
              <a:rPr lang="en-US" dirty="0" smtClean="0"/>
              <a:t>and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Client Name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Date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39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Memberships Go-Live Checklist	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Calibri" panose="020F0502020204030204" pitchFamily="34" charset="0"/>
              <a:buChar char="_"/>
            </a:pPr>
            <a:r>
              <a:rPr lang="en-US" sz="2800" smtClean="0"/>
              <a:t>Manually enter new</a:t>
            </a:r>
            <a:r>
              <a:rPr lang="en-US" sz="2800" dirty="0" smtClean="0"/>
              <a:t>, renewed and cancelled memberships that occurred after you sent Doubleknot the import file</a:t>
            </a:r>
          </a:p>
          <a:p>
            <a:pPr marL="457200" indent="-457200">
              <a:buFont typeface="Calibri" panose="020F0502020204030204" pitchFamily="34" charset="0"/>
              <a:buChar char="_"/>
            </a:pPr>
            <a:r>
              <a:rPr lang="en-US" sz="2800" dirty="0"/>
              <a:t>Set up renewal notifications for each type of membership</a:t>
            </a:r>
          </a:p>
          <a:p>
            <a:pPr marL="457200" indent="-457200">
              <a:buFont typeface="Calibri" panose="020F0502020204030204" pitchFamily="34" charset="0"/>
              <a:buChar char="_"/>
            </a:pPr>
            <a:r>
              <a:rPr lang="en-US" sz="2800" dirty="0"/>
              <a:t>Make sure your membership discounts configured and working as expected</a:t>
            </a:r>
          </a:p>
          <a:p>
            <a:pPr marL="457200" indent="-457200">
              <a:buFont typeface="Calibri" panose="020F0502020204030204" pitchFamily="34" charset="0"/>
              <a:buChar char="_"/>
            </a:pPr>
            <a:r>
              <a:rPr lang="en-US" sz="2800" dirty="0"/>
              <a:t>Configure all events and facilities to prompt for logon so that member benefits will be applied</a:t>
            </a:r>
          </a:p>
          <a:p>
            <a:pPr marL="457200" indent="-457200">
              <a:buFont typeface="Calibri" panose="020F0502020204030204" pitchFamily="34" charset="0"/>
              <a:buChar char="_"/>
            </a:pPr>
            <a:r>
              <a:rPr lang="en-US" sz="2800" dirty="0" smtClean="0"/>
              <a:t>Send an email to </a:t>
            </a:r>
            <a:r>
              <a:rPr lang="en-US" sz="2800" dirty="0"/>
              <a:t>existing members </a:t>
            </a:r>
            <a:r>
              <a:rPr lang="en-US" sz="2800" dirty="0" smtClean="0"/>
              <a:t>that explains how to log on to </a:t>
            </a:r>
            <a:r>
              <a:rPr lang="en-US" sz="2800" dirty="0"/>
              <a:t>their account to receive </a:t>
            </a:r>
            <a:r>
              <a:rPr lang="en-US" sz="2800" dirty="0" smtClean="0"/>
              <a:t>benefits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1871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7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Review </a:t>
            </a:r>
            <a:r>
              <a:rPr lang="en-US" sz="2800" dirty="0"/>
              <a:t>and approve/revise membership </a:t>
            </a:r>
            <a:r>
              <a:rPr lang="en-US" sz="2800" dirty="0" smtClean="0"/>
              <a:t>setup</a:t>
            </a:r>
          </a:p>
          <a:p>
            <a:pPr marL="919163" lvl="1" indent="-342900"/>
            <a:r>
              <a:rPr lang="en-US" sz="2400" dirty="0" smtClean="0"/>
              <a:t>To be completed by </a:t>
            </a:r>
            <a:r>
              <a:rPr lang="en-US" sz="2400" dirty="0" smtClean="0">
                <a:solidFill>
                  <a:srgbClr val="FF0000"/>
                </a:solidFill>
              </a:rPr>
              <a:t>DATE</a:t>
            </a:r>
            <a:endParaRPr lang="en-US" sz="2400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Send Doubleknot membership data for </a:t>
            </a:r>
            <a:r>
              <a:rPr lang="en-US" sz="2800" dirty="0" smtClean="0"/>
              <a:t>import</a:t>
            </a:r>
          </a:p>
          <a:p>
            <a:pPr marL="919163" lvl="1" indent="-342900"/>
            <a:r>
              <a:rPr lang="en-US" sz="2400" dirty="0" smtClean="0"/>
              <a:t>To be completed by </a:t>
            </a:r>
            <a:r>
              <a:rPr lang="en-US" sz="2400" dirty="0" smtClean="0">
                <a:solidFill>
                  <a:srgbClr val="FF0000"/>
                </a:solidFill>
              </a:rPr>
              <a:t>DATE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Prepare renewal and expiration notification emails</a:t>
            </a:r>
          </a:p>
          <a:p>
            <a:pPr marL="919163" lvl="1" indent="-342900"/>
            <a:r>
              <a:rPr lang="en-US" sz="2400" dirty="0" smtClean="0"/>
              <a:t>Write content</a:t>
            </a:r>
          </a:p>
          <a:p>
            <a:pPr marL="919163" lvl="1" indent="-342900"/>
            <a:r>
              <a:rPr lang="en-US" sz="2400" dirty="0" smtClean="0"/>
              <a:t>Select delivery schedule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Prepare messaging for current members with instructions for logging on to Doubleknot.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1650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Any questions or concerns, contact me at:</a:t>
            </a:r>
          </a:p>
          <a:p>
            <a:pPr marL="347663" lvl="1" indent="0">
              <a:buNone/>
            </a:pPr>
            <a:r>
              <a:rPr lang="en-US" sz="2400" i="1" dirty="0" smtClean="0"/>
              <a:t>Name: </a:t>
            </a:r>
            <a:r>
              <a:rPr lang="en-US" sz="2400" i="1" dirty="0" smtClean="0">
                <a:solidFill>
                  <a:srgbClr val="FF0000"/>
                </a:solidFill>
              </a:rPr>
              <a:t>&lt;Trainer name&gt;</a:t>
            </a:r>
            <a:endParaRPr lang="en-US" sz="2400" i="1" dirty="0">
              <a:solidFill>
                <a:srgbClr val="FF0000"/>
              </a:solidFill>
            </a:endParaRPr>
          </a:p>
          <a:p>
            <a:pPr marL="347663" lvl="1" indent="0">
              <a:buNone/>
            </a:pPr>
            <a:r>
              <a:rPr lang="en-US" sz="2400" i="1" dirty="0" smtClean="0"/>
              <a:t>Email: </a:t>
            </a:r>
            <a:r>
              <a:rPr lang="en-US" sz="2400" i="1" dirty="0" smtClean="0">
                <a:solidFill>
                  <a:srgbClr val="FF0000"/>
                </a:solidFill>
              </a:rPr>
              <a:t>&lt;Trainer email&gt;</a:t>
            </a:r>
            <a:endParaRPr lang="en-US" sz="2400" i="1" dirty="0">
              <a:solidFill>
                <a:srgbClr val="FF0000"/>
              </a:solidFill>
            </a:endParaRPr>
          </a:p>
          <a:p>
            <a:pPr marL="347663" lvl="1" indent="0">
              <a:buNone/>
            </a:pPr>
            <a:r>
              <a:rPr lang="en-US" sz="2400" i="1" dirty="0" smtClean="0"/>
              <a:t>Phone: </a:t>
            </a:r>
            <a:r>
              <a:rPr lang="en-US" sz="2400" i="1" dirty="0" smtClean="0">
                <a:solidFill>
                  <a:srgbClr val="FF0000"/>
                </a:solidFill>
              </a:rPr>
              <a:t>&lt;Trainer phone&gt;</a:t>
            </a:r>
            <a:endParaRPr lang="en-US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29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Status and Overview	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800" b="1" dirty="0" smtClean="0"/>
              <a:t>Completed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Discovery meeting for memberships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Initial configuration of memberships in Doubleknot</a:t>
            </a:r>
          </a:p>
          <a:p>
            <a:pPr>
              <a:spcAft>
                <a:spcPts val="600"/>
              </a:spcAft>
            </a:pPr>
            <a:r>
              <a:rPr lang="en-US" sz="2800" b="1" dirty="0"/>
              <a:t>Today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Review </a:t>
            </a:r>
            <a:r>
              <a:rPr lang="en-US" sz="2800" dirty="0"/>
              <a:t>membership</a:t>
            </a:r>
            <a:r>
              <a:rPr lang="en-US" sz="2800" dirty="0" smtClean="0"/>
              <a:t> setup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Create and upgrade memberships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Post payment and adjust balance for offline payments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Renewal reminders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Requirements for membership data import file</a:t>
            </a:r>
          </a:p>
        </p:txBody>
      </p:sp>
    </p:spTree>
    <p:extLst>
      <p:ext uri="{BB962C8B-B14F-4D97-AF65-F5344CB8AC3E}">
        <p14:creationId xmlns:p14="http://schemas.microsoft.com/office/powerpoint/2010/main" val="225861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Review Membership Setup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Make sure you’re </a:t>
            </a:r>
            <a:r>
              <a:rPr lang="en-US" sz="2800" b="1" dirty="0" smtClean="0"/>
              <a:t>not</a:t>
            </a:r>
            <a:r>
              <a:rPr lang="en-US" sz="2800" dirty="0" smtClean="0"/>
              <a:t> logged on to Doubleknot.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800" dirty="0" smtClean="0"/>
              <a:t>Click the link to join/purchase a membership. A list of all available memberships is displayed. </a:t>
            </a:r>
          </a:p>
          <a:p>
            <a:pPr algn="ctr">
              <a:spcBef>
                <a:spcPts val="0"/>
              </a:spcBef>
            </a:pPr>
            <a:r>
              <a:rPr lang="en-US" sz="2400" i="1" dirty="0">
                <a:solidFill>
                  <a:srgbClr val="FF0000"/>
                </a:solidFill>
              </a:rPr>
              <a:t>&lt;&lt;Link to starting point for all memberships</a:t>
            </a:r>
            <a:r>
              <a:rPr lang="en-US" sz="2400" i="1" dirty="0" smtClean="0">
                <a:solidFill>
                  <a:srgbClr val="FF0000"/>
                </a:solidFill>
              </a:rPr>
              <a:t>&gt;&gt;</a:t>
            </a:r>
            <a:endParaRPr lang="en-US" sz="2400" i="1" dirty="0" smtClean="0"/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n-US" sz="2800" dirty="0" smtClean="0"/>
              <a:t>For each membership type, follow the purchase steps to the shopping cart to confirm that:</a:t>
            </a:r>
          </a:p>
          <a:p>
            <a:pPr marL="969963" lvl="1" indent="-407988">
              <a:lnSpc>
                <a:spcPts val="22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The membership type is correct</a:t>
            </a:r>
          </a:p>
          <a:p>
            <a:pPr marL="969963" lvl="1" indent="-407988">
              <a:lnSpc>
                <a:spcPts val="22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The member types (e.g., “Primary,” “</a:t>
            </a:r>
            <a:r>
              <a:rPr lang="en-US" sz="2400" dirty="0" err="1" smtClean="0"/>
              <a:t>Add’l</a:t>
            </a:r>
            <a:r>
              <a:rPr lang="en-US" sz="2400" dirty="0" smtClean="0"/>
              <a:t> Adult”, “Child” etc.) are named correctly</a:t>
            </a:r>
          </a:p>
          <a:p>
            <a:pPr marL="969963" lvl="1" indent="-407988">
              <a:lnSpc>
                <a:spcPts val="22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For each member type the maximum number is correct</a:t>
            </a:r>
          </a:p>
          <a:p>
            <a:pPr marL="969963" lvl="1" indent="-407988">
              <a:lnSpc>
                <a:spcPts val="22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For each member type, the correct required and optional fields are displayed</a:t>
            </a:r>
          </a:p>
          <a:p>
            <a:pPr marL="1090613" lvl="1" indent="-5143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514350" indent="-514350">
              <a:buFont typeface="+mj-lt"/>
              <a:buAutoNum type="arabicPeriod" startAt="3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13976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Purchase &amp; Pay For a New Membership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Click the membership type to start the purchase.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On the Purchaser Page, enter customer’s first and last name to see if they already have a profile.</a:t>
            </a:r>
          </a:p>
          <a:p>
            <a:pPr marL="1090613" lvl="1" indent="-514350">
              <a:buFont typeface="Arial" panose="020B0604020202020204" pitchFamily="34" charset="0"/>
              <a:buChar char="•"/>
            </a:pPr>
            <a:r>
              <a:rPr lang="en-US" sz="2400" dirty="0" smtClean="0"/>
              <a:t>If they have a profile, select it and continue </a:t>
            </a:r>
            <a:r>
              <a:rPr lang="en-US" sz="2400" dirty="0"/>
              <a:t>through the </a:t>
            </a:r>
            <a:r>
              <a:rPr lang="en-US" sz="2400" dirty="0" smtClean="0"/>
              <a:t>procedure to the Payment page.</a:t>
            </a:r>
          </a:p>
          <a:p>
            <a:pPr marL="1090613" lvl="1" indent="-514350">
              <a:buFont typeface="Arial" panose="020B0604020202020204" pitchFamily="34" charset="0"/>
              <a:buChar char="•"/>
            </a:pPr>
            <a:r>
              <a:rPr lang="en-US" sz="2400" dirty="0" smtClean="0"/>
              <a:t>If they don’t have a profile, click </a:t>
            </a:r>
            <a:r>
              <a:rPr lang="en-US" sz="2400" b="1" dirty="0" smtClean="0"/>
              <a:t>New Purchaser</a:t>
            </a:r>
            <a:r>
              <a:rPr lang="en-US" sz="2400" dirty="0" smtClean="0"/>
              <a:t> and continue  through the procedure to the Payment page.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On the payment page, enter payment info and click </a:t>
            </a:r>
            <a:r>
              <a:rPr lang="en-US" sz="2800" b="1" dirty="0"/>
              <a:t>Complete Order</a:t>
            </a:r>
            <a:r>
              <a:rPr lang="en-US" sz="2800" dirty="0"/>
              <a:t>. The </a:t>
            </a:r>
            <a:r>
              <a:rPr lang="en-US" sz="2800" dirty="0" smtClean="0"/>
              <a:t>Adjust Balance page is displayed.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9317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Adjust Balance Page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Credit Card Payment</a:t>
            </a:r>
          </a:p>
          <a:p>
            <a:pPr marL="457200" indent="-457200">
              <a:lnSpc>
                <a:spcPts val="2200"/>
              </a:lnSpc>
              <a:buFont typeface="+mj-lt"/>
              <a:buAutoNum type="arabicPeriod"/>
            </a:pPr>
            <a:r>
              <a:rPr lang="en-US" sz="2400" dirty="0" smtClean="0"/>
              <a:t>If the member paid by credit card, the balance due is $0. Click </a:t>
            </a:r>
            <a:r>
              <a:rPr lang="en-US" sz="2400" b="1" dirty="0" smtClean="0"/>
              <a:t>Issue Receipt</a:t>
            </a:r>
            <a:r>
              <a:rPr lang="en-US" sz="2400" dirty="0" smtClean="0"/>
              <a:t>. </a:t>
            </a:r>
          </a:p>
          <a:p>
            <a:pPr marL="457200" indent="-457200">
              <a:lnSpc>
                <a:spcPts val="2200"/>
              </a:lnSpc>
              <a:buFont typeface="+mj-lt"/>
              <a:buAutoNum type="arabicPeriod"/>
            </a:pPr>
            <a:r>
              <a:rPr lang="en-US" sz="2400" dirty="0" smtClean="0"/>
              <a:t>Review the receipt, then click </a:t>
            </a:r>
            <a:r>
              <a:rPr lang="en-US" sz="2400" b="1" dirty="0" smtClean="0"/>
              <a:t>Send</a:t>
            </a:r>
            <a:r>
              <a:rPr lang="en-US" sz="2400" dirty="0" smtClean="0"/>
              <a:t> at the top to send the receipt to the member.</a:t>
            </a:r>
            <a:endParaRPr lang="en-US" sz="2400" b="1" dirty="0" smtClean="0"/>
          </a:p>
          <a:p>
            <a:r>
              <a:rPr lang="en-US" sz="2800" b="1" dirty="0" smtClean="0"/>
              <a:t>Cash or Check Payment</a:t>
            </a:r>
          </a:p>
          <a:p>
            <a:pPr marL="457200" indent="-457200">
              <a:lnSpc>
                <a:spcPts val="2200"/>
              </a:lnSpc>
              <a:buFont typeface="+mj-lt"/>
              <a:buAutoNum type="arabicPeriod"/>
            </a:pPr>
            <a:r>
              <a:rPr lang="en-US" sz="2400" dirty="0" smtClean="0"/>
              <a:t>In the Adjustment Type menu, select the payment type </a:t>
            </a:r>
            <a:br>
              <a:rPr lang="en-US" sz="2400" dirty="0" smtClean="0"/>
            </a:br>
            <a:r>
              <a:rPr lang="en-US" sz="2400" dirty="0" smtClean="0"/>
              <a:t>(</a:t>
            </a:r>
            <a:r>
              <a:rPr lang="en-US" sz="2400" b="1" dirty="0" smtClean="0"/>
              <a:t>Offline Check</a:t>
            </a:r>
            <a:r>
              <a:rPr lang="en-US" sz="2400" dirty="0" smtClean="0"/>
              <a:t> or </a:t>
            </a:r>
            <a:r>
              <a:rPr lang="en-US" sz="2400" b="1" dirty="0" smtClean="0"/>
              <a:t>Offline Cash</a:t>
            </a:r>
            <a:r>
              <a:rPr lang="en-US" sz="2400" dirty="0" smtClean="0"/>
              <a:t>)</a:t>
            </a:r>
          </a:p>
          <a:p>
            <a:pPr marL="457200" indent="-457200">
              <a:lnSpc>
                <a:spcPts val="2200"/>
              </a:lnSpc>
              <a:buFont typeface="+mj-lt"/>
              <a:buAutoNum type="arabicPeriod"/>
            </a:pPr>
            <a:r>
              <a:rPr lang="en-US" sz="2400" dirty="0" smtClean="0"/>
              <a:t>In Total Adjustment field, enter the amount paid</a:t>
            </a:r>
          </a:p>
          <a:p>
            <a:pPr marL="457200" indent="-457200">
              <a:lnSpc>
                <a:spcPts val="2200"/>
              </a:lnSpc>
              <a:buFont typeface="+mj-lt"/>
              <a:buAutoNum type="arabicPeriod"/>
            </a:pPr>
            <a:r>
              <a:rPr lang="en-US" sz="2400" dirty="0" smtClean="0"/>
              <a:t>In Adjustment Description field, enter a description </a:t>
            </a:r>
            <a:br>
              <a:rPr lang="en-US" sz="2400" dirty="0" smtClean="0"/>
            </a:br>
            <a:r>
              <a:rPr lang="en-US" sz="2400" dirty="0" smtClean="0"/>
              <a:t>e.g., the check number)</a:t>
            </a:r>
          </a:p>
          <a:p>
            <a:pPr marL="457200" indent="-457200">
              <a:lnSpc>
                <a:spcPts val="2200"/>
              </a:lnSpc>
              <a:buFont typeface="+mj-lt"/>
              <a:buAutoNum type="arabicPeriod"/>
            </a:pPr>
            <a:r>
              <a:rPr lang="en-US" sz="2400" dirty="0" smtClean="0"/>
              <a:t>Click </a:t>
            </a:r>
            <a:r>
              <a:rPr lang="en-US" sz="2400" b="1" dirty="0" smtClean="0"/>
              <a:t>Adjust</a:t>
            </a:r>
            <a:r>
              <a:rPr lang="en-US" sz="2400" dirty="0" smtClean="0"/>
              <a:t>. The balance due should now be $0. </a:t>
            </a:r>
          </a:p>
          <a:p>
            <a:pPr marL="457200" indent="-457200">
              <a:lnSpc>
                <a:spcPts val="2200"/>
              </a:lnSpc>
              <a:buFont typeface="+mj-lt"/>
              <a:buAutoNum type="arabicPeriod"/>
            </a:pPr>
            <a:r>
              <a:rPr lang="en-US" sz="2400" dirty="0" smtClean="0"/>
              <a:t>Click </a:t>
            </a:r>
            <a:r>
              <a:rPr lang="en-US" sz="2400" b="1" dirty="0" smtClean="0"/>
              <a:t>Issue Receipt</a:t>
            </a:r>
            <a:r>
              <a:rPr lang="en-US" sz="2400" dirty="0" smtClean="0"/>
              <a:t>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4854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Renewals and Reminders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4488" indent="-344488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Doubleknot will </a:t>
            </a:r>
            <a:r>
              <a:rPr lang="en-US" sz="2800" dirty="0"/>
              <a:t>create reusable searches that show upcoming renewals on the schedule you choose (e.g., in next 60 days). </a:t>
            </a:r>
            <a:r>
              <a:rPr lang="en-US" sz="2800" dirty="0" smtClean="0"/>
              <a:t>This topic will be covered in the next membership management training session. </a:t>
            </a:r>
            <a:endParaRPr lang="en-US" sz="2800" dirty="0"/>
          </a:p>
          <a:p>
            <a:pPr marL="342900" indent="-34290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You can send automatic renewal and expiration notices on any schedule.</a:t>
            </a:r>
          </a:p>
          <a:p>
            <a:pPr marL="919163" lvl="1" indent="-342900">
              <a:lnSpc>
                <a:spcPts val="2800"/>
              </a:lnSpc>
              <a:spcAft>
                <a:spcPts val="0"/>
              </a:spcAft>
            </a:pPr>
            <a:r>
              <a:rPr lang="en-US" sz="2400" dirty="0" smtClean="0"/>
              <a:t>Documentation:  </a:t>
            </a:r>
            <a:r>
              <a:rPr lang="en-US" sz="2400" dirty="0" smtClean="0">
                <a:hlinkClick r:id="rId3"/>
              </a:rPr>
              <a:t>Reminder Notifications for Membership Renewals</a:t>
            </a:r>
            <a:endParaRPr lang="en-US" sz="2000" dirty="0"/>
          </a:p>
          <a:p>
            <a:pPr marL="342900" indent="-342900">
              <a:lnSpc>
                <a:spcPts val="28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You can manually renew/upgrade </a:t>
            </a:r>
            <a:r>
              <a:rPr lang="en-US" sz="2800" dirty="0"/>
              <a:t>a </a:t>
            </a:r>
            <a:r>
              <a:rPr lang="en-US" sz="2800" dirty="0" smtClean="0"/>
              <a:t>membership</a:t>
            </a:r>
          </a:p>
          <a:p>
            <a:pPr marL="919163" lvl="1" indent="-342900">
              <a:lnSpc>
                <a:spcPts val="28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Search for the membership</a:t>
            </a:r>
          </a:p>
          <a:p>
            <a:pPr marL="919163" lvl="1" indent="-342900">
              <a:lnSpc>
                <a:spcPts val="28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Click </a:t>
            </a:r>
            <a:r>
              <a:rPr lang="en-US" sz="2400" b="1" dirty="0" smtClean="0"/>
              <a:t>Details</a:t>
            </a:r>
          </a:p>
          <a:p>
            <a:pPr marL="919163" lvl="1" indent="-342900">
              <a:lnSpc>
                <a:spcPts val="28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Use </a:t>
            </a:r>
            <a:r>
              <a:rPr lang="en-US" sz="2400" b="1" dirty="0" smtClean="0"/>
              <a:t>Administrator Only </a:t>
            </a:r>
            <a:r>
              <a:rPr lang="en-US" sz="2400" dirty="0" smtClean="0"/>
              <a:t>panel at the upper right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703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Communicate with Current Members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After your current members are imported to the Doubleknot system, </a:t>
            </a:r>
            <a:r>
              <a:rPr lang="en-US" dirty="0" smtClean="0"/>
              <a:t>email members to provide: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Logon instructions</a:t>
            </a:r>
            <a:r>
              <a:rPr lang="en-US" sz="2800" dirty="0" smtClean="0"/>
              <a:t>: Doubleknot will provide instructions that you can send your members.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New membership card information</a:t>
            </a:r>
          </a:p>
          <a:p>
            <a:pPr marL="919163" lvl="1" indent="-342900"/>
            <a:r>
              <a:rPr lang="en-US" sz="2400" dirty="0" smtClean="0"/>
              <a:t>Mailed card/digital card/print-at-home card?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Information about member benefits </a:t>
            </a:r>
          </a:p>
        </p:txBody>
      </p:sp>
    </p:spTree>
    <p:extLst>
      <p:ext uri="{BB962C8B-B14F-4D97-AF65-F5344CB8AC3E}">
        <p14:creationId xmlns:p14="http://schemas.microsoft.com/office/powerpoint/2010/main" val="18556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Creating the Member Import File (1 of 2)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sz="2800" dirty="0" smtClean="0"/>
              <a:t>Make sure that memberships in Doubleknot are configured correctly.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Export membership data from your current system.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2800" dirty="0" smtClean="0"/>
              <a:t>Make </a:t>
            </a:r>
            <a:r>
              <a:rPr lang="en-US" sz="2800" dirty="0"/>
              <a:t>sure that the first row of the spreadsheet contains </a:t>
            </a:r>
            <a:r>
              <a:rPr lang="en-US" sz="2800" dirty="0" smtClean="0"/>
              <a:t>column headings that describe the data</a:t>
            </a:r>
            <a:endParaRPr lang="en-US" sz="2400" dirty="0" smtClean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3060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Creating the Member Import File (2 of 2)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sz="2800" dirty="0" smtClean="0"/>
              <a:t>Review data to confirm </a:t>
            </a:r>
            <a:r>
              <a:rPr lang="en-US" sz="2800" dirty="0"/>
              <a:t>that everything is in the correct column. </a:t>
            </a:r>
          </a:p>
          <a:p>
            <a:pPr marL="1090613" lvl="1" indent="-514350">
              <a:spcAft>
                <a:spcPts val="0"/>
              </a:spcAft>
            </a:pPr>
            <a:r>
              <a:rPr lang="en-US" sz="2400" dirty="0" smtClean="0"/>
              <a:t>Scroll through the sheet and review</a:t>
            </a:r>
            <a:br>
              <a:rPr lang="en-US" sz="2400" dirty="0" smtClean="0"/>
            </a:br>
            <a:r>
              <a:rPr lang="en-US" sz="2400" i="1" dirty="0" smtClean="0"/>
              <a:t>OR</a:t>
            </a:r>
          </a:p>
          <a:p>
            <a:pPr marL="1090613" lvl="1" indent="-514350">
              <a:spcAft>
                <a:spcPts val="0"/>
              </a:spcAft>
            </a:pPr>
            <a:r>
              <a:rPr lang="en-US" sz="2400" dirty="0" smtClean="0"/>
              <a:t>Filter </a:t>
            </a:r>
            <a:r>
              <a:rPr lang="en-US" sz="2400" dirty="0"/>
              <a:t>each column and look at the options. </a:t>
            </a:r>
            <a:endParaRPr lang="en-US" sz="2400" dirty="0" smtClean="0"/>
          </a:p>
          <a:p>
            <a:pPr marL="1262063" lvl="2" indent="-298450"/>
            <a:r>
              <a:rPr lang="en-US" sz="2000" dirty="0" smtClean="0"/>
              <a:t>Does </a:t>
            </a:r>
            <a:r>
              <a:rPr lang="en-US" sz="2000" dirty="0"/>
              <a:t>the column contain </a:t>
            </a:r>
            <a:r>
              <a:rPr lang="en-US" sz="2000" u="sng" dirty="0"/>
              <a:t>data that’s not formatted correctly</a:t>
            </a:r>
            <a:r>
              <a:rPr lang="en-US" sz="2000" dirty="0" smtClean="0"/>
              <a:t>? Select that data, and change the format to be the same throughout the file. </a:t>
            </a:r>
          </a:p>
          <a:p>
            <a:pPr marL="1262063" lvl="2" indent="-298450"/>
            <a:r>
              <a:rPr lang="en-US" sz="2000" dirty="0" smtClean="0"/>
              <a:t>Does the column contain </a:t>
            </a:r>
            <a:r>
              <a:rPr lang="en-US" sz="2000" u="sng" dirty="0" smtClean="0"/>
              <a:t>the wrong type of data </a:t>
            </a:r>
            <a:r>
              <a:rPr lang="en-US" sz="2000" dirty="0" smtClean="0"/>
              <a:t>(e.g., some email addresses are in the phone number column?)  Select that data, and carefully move each item into the correct column. </a:t>
            </a:r>
          </a:p>
          <a:p>
            <a:pPr marL="1262063" lvl="2" indent="-298450"/>
            <a:r>
              <a:rPr lang="en-US" sz="2000" dirty="0" smtClean="0"/>
              <a:t>If your data is so lengthy or complex that your team can’t clean it manually, Doubleknot can clean it for you. Depending on the project, this may incur an additional cost. 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800" dirty="0" smtClean="0"/>
              <a:t>Send the import file to Doubleknot.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7465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8_DK_BasicPresentation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2018_DK_BasicPresentationTemplate</Template>
  <TotalTime>377</TotalTime>
  <Words>674</Words>
  <Application>Microsoft Office PowerPoint</Application>
  <PresentationFormat>On-screen Show (4:3)</PresentationFormat>
  <Paragraphs>100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2018_DK_BasicPresentationTemplate</vt:lpstr>
      <vt:lpstr>Membership Management:  Configuration Review and Training</vt:lpstr>
      <vt:lpstr>Status and Overview </vt:lpstr>
      <vt:lpstr>Review Membership Setup</vt:lpstr>
      <vt:lpstr>Purchase &amp; Pay For a New Membership</vt:lpstr>
      <vt:lpstr>Adjust Balance Page</vt:lpstr>
      <vt:lpstr>Renewals and Reminders</vt:lpstr>
      <vt:lpstr>Communicate with Current Members</vt:lpstr>
      <vt:lpstr>Creating the Member Import File (1 of 2)</vt:lpstr>
      <vt:lpstr>Creating the Member Import File (2 of 2)</vt:lpstr>
      <vt:lpstr>Memberships Go-Live Checklist </vt:lpstr>
      <vt:lpstr>Questions?</vt:lpstr>
      <vt:lpstr>Homework</vt:lpstr>
      <vt:lpstr>Contact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Administration Training</dc:title>
  <dc:creator>Elissa K Miller</dc:creator>
  <cp:lastModifiedBy>Elissa K Miller</cp:lastModifiedBy>
  <cp:revision>39</cp:revision>
  <cp:lastPrinted>2018-11-05T22:39:27Z</cp:lastPrinted>
  <dcterms:created xsi:type="dcterms:W3CDTF">2018-10-23T15:54:55Z</dcterms:created>
  <dcterms:modified xsi:type="dcterms:W3CDTF">2018-11-28T22:54:18Z</dcterms:modified>
</cp:coreProperties>
</file>