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5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74A54-87D8-4324-AF68-01FC88B78585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E72A9-BB55-4081-AC1A-EE4511547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13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r>
              <a:rPr lang="en-US" baseline="0" dirty="0" smtClean="0"/>
              <a:t> Asterisk indicates required field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E72A9-BB55-4081-AC1A-EE4511547BA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49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 algn="ctr">
              <a:defRPr>
                <a:solidFill>
                  <a:srgbClr val="115CA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0480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Other text you might need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533400" y="6459196"/>
            <a:ext cx="7848600" cy="230832"/>
            <a:chOff x="457200" y="6477000"/>
            <a:chExt cx="8229600" cy="230832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57200" y="6477000"/>
              <a:ext cx="82296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 userDrawn="1"/>
          </p:nvSpPr>
          <p:spPr>
            <a:xfrm>
              <a:off x="457200" y="6477000"/>
              <a:ext cx="8229600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900" spc="100" baseline="0" dirty="0" smtClean="0">
                  <a:solidFill>
                    <a:schemeClr val="bg1">
                      <a:lumMod val="50000"/>
                    </a:schemeClr>
                  </a:solidFill>
                </a:rPr>
                <a:t>Telephone: (408) 971-9120  |  support.doubleknot.com  | </a:t>
              </a:r>
              <a:r>
                <a:rPr kumimoji="0" lang="en-US" sz="900" b="0" i="0" u="none" strike="noStrike" kern="1200" cap="none" spc="100" normalizeH="0" baseline="0" noProof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support@doubleknot.com </a:t>
              </a:r>
              <a:r>
                <a:rPr lang="en-US" sz="900" spc="100" baseline="0" dirty="0" smtClean="0">
                  <a:solidFill>
                    <a:schemeClr val="bg1">
                      <a:lumMod val="50000"/>
                    </a:schemeClr>
                  </a:solidFill>
                </a:rPr>
                <a:t>| @</a:t>
              </a:r>
              <a:r>
                <a:rPr lang="en-US" sz="900" spc="100" baseline="0" dirty="0" err="1" smtClean="0">
                  <a:solidFill>
                    <a:schemeClr val="bg1">
                      <a:lumMod val="50000"/>
                    </a:schemeClr>
                  </a:solidFill>
                </a:rPr>
                <a:t>doubleknotinc</a:t>
              </a:r>
              <a:r>
                <a:rPr lang="en-US" sz="900" spc="100" baseline="0" dirty="0" smtClean="0">
                  <a:solidFill>
                    <a:schemeClr val="bg1">
                      <a:lumMod val="50000"/>
                    </a:schemeClr>
                  </a:solidFill>
                </a:rPr>
                <a:t> |  © 2018 Doubleknot</a:t>
              </a:r>
              <a:endParaRPr lang="en-US" sz="900" spc="100" baseline="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0152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200" b="1">
                <a:solidFill>
                  <a:srgbClr val="115CA7"/>
                </a:solidFill>
              </a:defRPr>
            </a:lvl1pPr>
          </a:lstStyle>
          <a:p>
            <a:r>
              <a:rPr lang="en-US" dirty="0" smtClean="0"/>
              <a:t>Slide Title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143000"/>
            <a:ext cx="8229600" cy="5181600"/>
          </a:xfrm>
        </p:spPr>
        <p:txBody>
          <a:bodyPr/>
          <a:lstStyle>
            <a:lvl1pPr marL="457200" indent="-457200" algn="l" defTabSz="914400" rtl="0" eaLnBrk="1" latinLnBrk="0" hangingPunct="1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n-US" sz="3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28600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lvl2pPr>
            <a:lvl4pPr marL="804863" indent="-228600">
              <a:lnSpc>
                <a:spcPts val="2400"/>
              </a:lnSpc>
              <a:spcBef>
                <a:spcPts val="0"/>
              </a:spcBef>
              <a:defRPr sz="2400"/>
            </a:lvl4pPr>
            <a:lvl5pPr marL="103346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828800" algn="l"/>
              </a:tabLst>
              <a:defRPr/>
            </a:lvl5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6473952"/>
            <a:ext cx="8229600" cy="2286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support.doubleknot.com | 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support@doubleknot.com 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2018 Doubleknot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861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115CA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1430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1430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hello.doubleknot.com | 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solutions@doubleknot.com 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2018 Doubleknot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786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hello.doubleknot.com | 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solutions@doubleknot.com 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2018 Doubleknot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5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hello.doubleknot.com | 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solutions@doubleknot.com 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2018 Doubleknot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940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hello.doubleknot.com | 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solutions@doubleknot.com 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2018 Doubleknot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43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085F8-3F2F-428C-B1BA-A7B61462A281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88C0C-CC25-4050-8D6C-2469F088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3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115CA7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463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514600"/>
            <a:ext cx="7772400" cy="1470025"/>
          </a:xfrm>
        </p:spPr>
        <p:txBody>
          <a:bodyPr/>
          <a:lstStyle/>
          <a:p>
            <a:r>
              <a:rPr lang="en-US" b="1" dirty="0" smtClean="0"/>
              <a:t>Event Management Basics:</a:t>
            </a:r>
            <a:br>
              <a:rPr lang="en-US" b="1" dirty="0" smtClean="0"/>
            </a:br>
            <a:r>
              <a:rPr lang="en-US" b="1" dirty="0" smtClean="0"/>
              <a:t>Creating Events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339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Entering Online Registration Details (3 of 3)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83973" y="11430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980377"/>
              </p:ext>
            </p:extLst>
          </p:nvPr>
        </p:nvGraphicFramePr>
        <p:xfrm>
          <a:off x="483973" y="1371600"/>
          <a:ext cx="8229600" cy="4729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0627"/>
                <a:gridCol w="619897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Item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Do</a:t>
                      </a:r>
                      <a:r>
                        <a:rPr lang="en-US" b="1" baseline="0" dirty="0" smtClean="0"/>
                        <a:t> this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Receipt Contact Information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Enter the contact information that will appear on the registration receipt.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Receipt</a:t>
                      </a:r>
                      <a:r>
                        <a:rPr lang="en-US" sz="1600" b="1" baseline="0" dirty="0" smtClean="0"/>
                        <a:t> Confirmation Message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Enter</a:t>
                      </a:r>
                      <a:r>
                        <a:rPr lang="en-US" sz="1600" baseline="0" dirty="0" smtClean="0"/>
                        <a:t> a confirmation message that will be appear on the receipt.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Notification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baseline="0" dirty="0" smtClean="0"/>
                        <a:t>If someone </a:t>
                      </a:r>
                      <a:r>
                        <a:rPr lang="en-US" sz="1600" b="0" baseline="0" dirty="0" smtClean="0"/>
                        <a:t>in your organization wants </a:t>
                      </a:r>
                      <a:r>
                        <a:rPr lang="en-US" sz="1600" b="0" baseline="0" dirty="0" smtClean="0"/>
                        <a:t>to receive an email every time someone registers, </a:t>
                      </a:r>
                      <a:r>
                        <a:rPr lang="en-US" sz="1600" b="0" baseline="0" dirty="0" smtClean="0"/>
                        <a:t> select </a:t>
                      </a:r>
                      <a:r>
                        <a:rPr lang="en-US" sz="1600" b="0" baseline="0" dirty="0" smtClean="0"/>
                        <a:t>“</a:t>
                      </a:r>
                      <a:r>
                        <a:rPr lang="en-US" sz="1600" b="1" baseline="0" dirty="0" smtClean="0"/>
                        <a:t>Send a copy…” </a:t>
                      </a:r>
                      <a:r>
                        <a:rPr lang="en-US" sz="1600" b="0" baseline="0" dirty="0" smtClean="0"/>
                        <a:t>and enter email addresses separated by commas. </a:t>
                      </a:r>
                      <a:endParaRPr lang="en-US" sz="16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Modify Registrants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If registration owners are allowed to change registrant information, select </a:t>
                      </a:r>
                      <a:r>
                        <a:rPr lang="en-US" sz="1600" b="1" baseline="0" dirty="0" smtClean="0"/>
                        <a:t>Allow Registration Changes </a:t>
                      </a:r>
                      <a:r>
                        <a:rPr lang="en-US" sz="1600" baseline="0" dirty="0" smtClean="0"/>
                        <a:t>and enter/select the final date that changes can be made.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Ticketing and Event</a:t>
                      </a:r>
                      <a:r>
                        <a:rPr lang="en-US" sz="1600" b="1" baseline="0" dirty="0" smtClean="0"/>
                        <a:t> Admission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9863" indent="-169863">
                        <a:buFont typeface="+mj-lt"/>
                        <a:buAutoNum type="arabicPeriod"/>
                      </a:pPr>
                      <a:r>
                        <a:rPr lang="en-US" sz="1600" baseline="0" dirty="0" smtClean="0"/>
                        <a:t>If you want to issue tickets for the event, select Issue a </a:t>
                      </a:r>
                      <a:r>
                        <a:rPr lang="en-US" sz="1600" b="1" baseline="0" dirty="0" smtClean="0"/>
                        <a:t>Ticket for Each Individua</a:t>
                      </a:r>
                      <a:r>
                        <a:rPr lang="en-US" sz="1600" baseline="0" dirty="0" smtClean="0"/>
                        <a:t>l or </a:t>
                      </a:r>
                      <a:r>
                        <a:rPr lang="en-US" sz="1600" b="1" baseline="0" dirty="0" smtClean="0"/>
                        <a:t>Issue a Ticket for the Whole Group</a:t>
                      </a:r>
                      <a:r>
                        <a:rPr lang="en-US" sz="1600" b="0" baseline="0" dirty="0" smtClean="0"/>
                        <a:t>.</a:t>
                      </a:r>
                      <a:r>
                        <a:rPr lang="en-US" sz="1600" b="1" baseline="0" dirty="0" smtClean="0"/>
                        <a:t> </a:t>
                      </a:r>
                    </a:p>
                    <a:p>
                      <a:pPr marL="169863" indent="-169863">
                        <a:buFont typeface="+mj-lt"/>
                        <a:buAutoNum type="arabicPeriod"/>
                      </a:pPr>
                      <a:r>
                        <a:rPr lang="en-US" sz="1600" b="0" baseline="0" dirty="0" smtClean="0"/>
                        <a:t>If you plan to check people in at the event, select how early registrants can check in.</a:t>
                      </a:r>
                    </a:p>
                    <a:p>
                      <a:pPr marL="169863" indent="-169863">
                        <a:buFont typeface="+mj-lt"/>
                        <a:buAutoNum type="arabicPeriod"/>
                      </a:pPr>
                      <a:r>
                        <a:rPr lang="en-US" sz="1600" b="0" baseline="0" dirty="0" smtClean="0"/>
                        <a:t>If you want to send an event reminder to registration owners, when the event reminder should be sent.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5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Entering Payment Details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83973" y="11430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6846409"/>
              </p:ext>
            </p:extLst>
          </p:nvPr>
        </p:nvGraphicFramePr>
        <p:xfrm>
          <a:off x="483973" y="2590800"/>
          <a:ext cx="8229600" cy="3083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655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Item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Do</a:t>
                      </a:r>
                      <a:r>
                        <a:rPr lang="en-US" b="1" baseline="0" dirty="0" smtClean="0"/>
                        <a:t> this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Payment</a:t>
                      </a:r>
                      <a:r>
                        <a:rPr lang="en-US" sz="1600" b="1" baseline="0" dirty="0" smtClean="0"/>
                        <a:t> Type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Choose how people </a:t>
                      </a:r>
                      <a:r>
                        <a:rPr lang="en-US" sz="1600" baseline="0" dirty="0" smtClean="0"/>
                        <a:t>can pay for their event registration: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baseline="0" dirty="0" smtClean="0"/>
                        <a:t>None</a:t>
                      </a:r>
                      <a:r>
                        <a:rPr lang="en-US" sz="1600" baseline="0" dirty="0" smtClean="0"/>
                        <a:t> – No one can pay for the event. Only use this for zero-cost events.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baseline="0" dirty="0" smtClean="0"/>
                        <a:t>Pay Online Only </a:t>
                      </a:r>
                      <a:r>
                        <a:rPr lang="en-US" sz="1600" baseline="0" dirty="0" smtClean="0"/>
                        <a:t>– People must pay online at the time of registration</a:t>
                      </a:r>
                      <a:endParaRPr lang="en-US" sz="1600" b="1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baseline="0" dirty="0" smtClean="0"/>
                        <a:t>Pay By Mail Only </a:t>
                      </a:r>
                      <a:r>
                        <a:rPr lang="en-US" sz="1600" baseline="0" dirty="0" smtClean="0"/>
                        <a:t>– People must send payment by postal mail (or bring to your site). Administrators must record these payments. </a:t>
                      </a:r>
                      <a:endParaRPr lang="en-US" sz="1600" b="1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baseline="0" dirty="0" smtClean="0"/>
                        <a:t>Pay Online or By Mail </a:t>
                      </a:r>
                      <a:r>
                        <a:rPr lang="en-US" sz="1600" baseline="0" dirty="0" smtClean="0"/>
                        <a:t>– People can choose to pay online or offline. </a:t>
                      </a:r>
                      <a:endParaRPr lang="en-US" sz="1600" b="1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Convenience</a:t>
                      </a:r>
                      <a:r>
                        <a:rPr lang="en-US" sz="1600" b="1" baseline="0" dirty="0" smtClean="0"/>
                        <a:t> Fee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 recommend</a:t>
                      </a:r>
                      <a:r>
                        <a:rPr lang="en-US" sz="1600" baseline="0" dirty="0" smtClean="0"/>
                        <a:t> not charging a convenience fee; instead, set a slightly higher registration cost.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Deposit</a:t>
                      </a:r>
                      <a:r>
                        <a:rPr lang="en-US" sz="1600" b="1" baseline="0" dirty="0" smtClean="0"/>
                        <a:t> Payments Into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baseline="0" dirty="0" smtClean="0"/>
                        <a:t>Select the financial account where payments for this registration should be recorded. </a:t>
                      </a:r>
                      <a:endParaRPr lang="en-US" sz="16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044" y="1149178"/>
            <a:ext cx="641191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437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Save the Event!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2200"/>
              </a:lnSpc>
              <a:buAutoNum type="arabicPeriod"/>
            </a:pPr>
            <a:r>
              <a:rPr lang="en-US" sz="2000" dirty="0" smtClean="0"/>
              <a:t>At the bottom of the page, click </a:t>
            </a:r>
            <a:r>
              <a:rPr lang="en-US" sz="2000" b="1" dirty="0" smtClean="0"/>
              <a:t>Save</a:t>
            </a:r>
            <a:r>
              <a:rPr lang="en-US" sz="2000" dirty="0" smtClean="0"/>
              <a:t>. The event is created and its management page is displayed. In the picture below, highlights are added to show the options that we’ll use next. </a:t>
            </a:r>
          </a:p>
          <a:p>
            <a:pPr>
              <a:lnSpc>
                <a:spcPts val="2200"/>
              </a:lnSpc>
              <a:buAutoNum type="arabicPeriod"/>
            </a:pPr>
            <a:r>
              <a:rPr lang="en-US" sz="2000" dirty="0" smtClean="0"/>
              <a:t>To make changes to the main event setup, click </a:t>
            </a:r>
            <a:r>
              <a:rPr lang="en-US" sz="2000" b="1" dirty="0" smtClean="0"/>
              <a:t>Edit</a:t>
            </a:r>
            <a:r>
              <a:rPr lang="en-US" sz="2000" dirty="0" smtClean="0"/>
              <a:t> (in yellow). When you’re done, click </a:t>
            </a:r>
            <a:r>
              <a:rPr lang="en-US" sz="2000" b="1" dirty="0" smtClean="0"/>
              <a:t>Save</a:t>
            </a:r>
            <a:r>
              <a:rPr lang="en-US" sz="2000" dirty="0" smtClean="0"/>
              <a:t> to return to this page. </a:t>
            </a:r>
            <a:endParaRPr lang="en-US" sz="2000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67782"/>
            <a:ext cx="5334000" cy="3304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58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Understanding Registrant 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“Registrant Attributes” are the fields that collect registration information for each type of registrant.  </a:t>
            </a:r>
          </a:p>
          <a:p>
            <a:r>
              <a:rPr lang="en-US" sz="2400" dirty="0" smtClean="0"/>
              <a:t>Doubleknot supports dozens of predefined registrant attributes, and you can create your own custom attributes to suit your needs.</a:t>
            </a:r>
          </a:p>
          <a:p>
            <a:r>
              <a:rPr lang="en-US" sz="2400" u="sng" dirty="0" smtClean="0"/>
              <a:t>Information entered in registrant attributes is saved in the constituent profile!</a:t>
            </a:r>
            <a:r>
              <a:rPr lang="en-US" sz="2400" dirty="0" smtClean="0"/>
              <a:t> So, people don’t have to re-enter basic information for future registrations. </a:t>
            </a:r>
            <a:endParaRPr lang="en-US" sz="2400" u="sng" dirty="0" smtClean="0"/>
          </a:p>
          <a:p>
            <a:r>
              <a:rPr lang="en-US" sz="2400" dirty="0" smtClean="0"/>
              <a:t>Whenever possible, collect information using registrant attributes instead of </a:t>
            </a:r>
            <a:r>
              <a:rPr lang="en-US" sz="2400" dirty="0" smtClean="0"/>
              <a:t>creating custom </a:t>
            </a:r>
            <a:r>
              <a:rPr lang="en-US" sz="2400" dirty="0" smtClean="0"/>
              <a:t>registration forms.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1962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Setting Registrant 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ts val="3000"/>
              </a:lnSpc>
              <a:spcAft>
                <a:spcPts val="300"/>
              </a:spcAft>
              <a:buAutoNum type="arabicPeriod"/>
            </a:pPr>
            <a:r>
              <a:rPr lang="en-US" sz="2400" dirty="0" smtClean="0"/>
              <a:t>On the Manage page for the event, click </a:t>
            </a:r>
            <a:r>
              <a:rPr lang="en-US" sz="2400" b="1" dirty="0" smtClean="0"/>
              <a:t>Registrant Attributes </a:t>
            </a:r>
            <a:r>
              <a:rPr lang="en-US" sz="2400" dirty="0" smtClean="0"/>
              <a:t>(on the left side).</a:t>
            </a:r>
          </a:p>
          <a:p>
            <a:pPr marL="514350" indent="-514350">
              <a:lnSpc>
                <a:spcPts val="3000"/>
              </a:lnSpc>
              <a:spcAft>
                <a:spcPts val="300"/>
              </a:spcAft>
              <a:buAutoNum type="arabicPeriod"/>
            </a:pPr>
            <a:r>
              <a:rPr lang="en-US" sz="2400" dirty="0" smtClean="0"/>
              <a:t>Select a registrant type, or select </a:t>
            </a:r>
            <a:r>
              <a:rPr lang="en-US" sz="2400" b="1" dirty="0" smtClean="0"/>
              <a:t>All</a:t>
            </a:r>
            <a:r>
              <a:rPr lang="en-US" sz="2400" dirty="0" smtClean="0"/>
              <a:t> to apply the settings to </a:t>
            </a:r>
            <a:r>
              <a:rPr lang="en-US" sz="2400" u="sng" dirty="0" smtClean="0"/>
              <a:t>every</a:t>
            </a:r>
            <a:r>
              <a:rPr lang="en-US" sz="2400" dirty="0" smtClean="0"/>
              <a:t> type. </a:t>
            </a:r>
          </a:p>
          <a:p>
            <a:pPr marL="514350" indent="-514350">
              <a:lnSpc>
                <a:spcPts val="3000"/>
              </a:lnSpc>
              <a:spcAft>
                <a:spcPts val="300"/>
              </a:spcAft>
              <a:buAutoNum type="arabicPeriod"/>
            </a:pPr>
            <a:r>
              <a:rPr lang="en-US" sz="2400" dirty="0" smtClean="0"/>
              <a:t>For each field you want to use, select </a:t>
            </a:r>
            <a:r>
              <a:rPr lang="en-US" sz="2400" b="1" dirty="0" smtClean="0"/>
              <a:t>Show</a:t>
            </a:r>
            <a:r>
              <a:rPr lang="en-US" sz="2400" dirty="0" smtClean="0"/>
              <a:t>.</a:t>
            </a:r>
          </a:p>
          <a:p>
            <a:pPr marL="514350" indent="-514350">
              <a:lnSpc>
                <a:spcPts val="3000"/>
              </a:lnSpc>
              <a:spcAft>
                <a:spcPts val="300"/>
              </a:spcAft>
              <a:buAutoNum type="arabicPeriod"/>
            </a:pPr>
            <a:r>
              <a:rPr lang="en-US" sz="2400" dirty="0" smtClean="0"/>
              <a:t>If a field is required, click </a:t>
            </a:r>
            <a:r>
              <a:rPr lang="en-US" sz="2400" b="1" dirty="0" smtClean="0"/>
              <a:t>Require</a:t>
            </a:r>
            <a:r>
              <a:rPr lang="en-US" sz="2400" dirty="0" smtClean="0"/>
              <a:t>.</a:t>
            </a:r>
          </a:p>
          <a:p>
            <a:pPr marL="514350" indent="-514350">
              <a:lnSpc>
                <a:spcPts val="3000"/>
              </a:lnSpc>
              <a:spcAft>
                <a:spcPts val="300"/>
              </a:spcAft>
              <a:buAutoNum type="arabicPeriod"/>
            </a:pPr>
            <a:r>
              <a:rPr lang="en-US" sz="2400" dirty="0" smtClean="0"/>
              <a:t>At the bottom of of the page, click </a:t>
            </a:r>
            <a:r>
              <a:rPr lang="en-US" sz="2400" b="1" dirty="0" smtClean="0"/>
              <a:t>Done</a:t>
            </a:r>
            <a:r>
              <a:rPr lang="en-US" sz="2400" dirty="0" smtClean="0"/>
              <a:t>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606" y="4419600"/>
            <a:ext cx="3252788" cy="197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475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Viewing the Event as a Visitor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On the Manage page for the event, select and copy the second URL (highlighted below).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2800" b="1" dirty="0" smtClean="0"/>
              <a:t>Log out of Doubleknot</a:t>
            </a:r>
            <a:r>
              <a:rPr lang="en-US" sz="2800" dirty="0" smtClean="0"/>
              <a:t>, or open a different browser that’s not logged on.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800" dirty="0" smtClean="0"/>
              <a:t>Paste the URL and press </a:t>
            </a:r>
            <a:r>
              <a:rPr lang="en-US" sz="2800" b="1" dirty="0" smtClean="0"/>
              <a:t>Enter</a:t>
            </a:r>
            <a:r>
              <a:rPr lang="en-US" sz="2800" dirty="0" smtClean="0"/>
              <a:t>. </a:t>
            </a:r>
            <a:endParaRPr lang="en-US" sz="2800" dirty="0"/>
          </a:p>
          <a:p>
            <a:pPr marL="514350" indent="-514350">
              <a:buAutoNum type="arabicPeriod" startAt="2"/>
            </a:pPr>
            <a:r>
              <a:rPr lang="en-US" sz="2800" dirty="0" smtClean="0"/>
              <a:t>“Register” for the event!</a:t>
            </a:r>
            <a:endParaRPr lang="en-US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181" y="1981200"/>
            <a:ext cx="649763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213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Testing the Event (Basics)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Testing is extremely important. You must test every option for the event to ensure that it’s set up correctly. </a:t>
            </a:r>
          </a:p>
          <a:p>
            <a:r>
              <a:rPr lang="en-US" sz="2800" dirty="0" smtClean="0"/>
              <a:t>Turn </a:t>
            </a:r>
            <a:r>
              <a:rPr lang="en-US" sz="2800" dirty="0"/>
              <a:t>Test Mode is </a:t>
            </a:r>
            <a:r>
              <a:rPr lang="en-US" sz="2800" dirty="0" smtClean="0"/>
              <a:t>on </a:t>
            </a:r>
            <a:r>
              <a:rPr lang="en-US" sz="2800" dirty="0"/>
              <a:t>for testing! In Test Mode, you can test everything except payment, and your test registrations aren’t saved. </a:t>
            </a:r>
          </a:p>
          <a:p>
            <a:r>
              <a:rPr lang="en-US" sz="2800" b="1" dirty="0" smtClean="0"/>
              <a:t>Doubleknot Support will always review your event configuration at no cost! </a:t>
            </a:r>
            <a:r>
              <a:rPr lang="en-US" sz="2800" dirty="0" smtClean="0"/>
              <a:t>Five business days advance notice is required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12717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Next Steps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Hands-On </a:t>
            </a:r>
            <a:r>
              <a:rPr lang="en-US" sz="2800" dirty="0"/>
              <a:t>Training: Creating an Upcoming </a:t>
            </a:r>
            <a:r>
              <a:rPr lang="en-US" sz="2800" dirty="0" smtClean="0"/>
              <a:t>Event </a:t>
            </a:r>
          </a:p>
          <a:p>
            <a:r>
              <a:rPr lang="en-US" sz="2800" dirty="0" smtClean="0"/>
              <a:t>Creating </a:t>
            </a:r>
            <a:r>
              <a:rPr lang="en-US" sz="2800" dirty="0"/>
              <a:t>and Using Event Registration </a:t>
            </a:r>
            <a:r>
              <a:rPr lang="en-US" sz="2800" dirty="0" smtClean="0"/>
              <a:t>Forms </a:t>
            </a:r>
          </a:p>
          <a:p>
            <a:r>
              <a:rPr lang="en-US" sz="2800" dirty="0" smtClean="0"/>
              <a:t>Event </a:t>
            </a:r>
            <a:r>
              <a:rPr lang="en-US" sz="2800" dirty="0"/>
              <a:t>Management Basics: Managing </a:t>
            </a:r>
            <a:r>
              <a:rPr lang="en-US" sz="2800" dirty="0" smtClean="0"/>
              <a:t>Registrations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52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Introduction to Event Management</a:t>
            </a:r>
          </a:p>
          <a:p>
            <a:pPr marL="457200" indent="-45720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Creating an event</a:t>
            </a:r>
          </a:p>
          <a:p>
            <a:pPr marL="457200" indent="-45720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Registrant </a:t>
            </a:r>
            <a:r>
              <a:rPr lang="en-US" dirty="0" smtClean="0"/>
              <a:t>types</a:t>
            </a:r>
          </a:p>
          <a:p>
            <a:pPr marL="457200" indent="-45720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Registrant attributes</a:t>
            </a:r>
            <a:endParaRPr lang="en-US" dirty="0"/>
          </a:p>
          <a:p>
            <a:pPr marL="457200" indent="-45720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Viewing an event </a:t>
            </a:r>
            <a:r>
              <a:rPr lang="en-US" dirty="0"/>
              <a:t>as a visitor</a:t>
            </a:r>
          </a:p>
          <a:p>
            <a:pPr marL="457200" indent="-45720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In this training session, </a:t>
            </a:r>
            <a:r>
              <a:rPr lang="en-US" dirty="0"/>
              <a:t>I’ll build the event and answer your </a:t>
            </a:r>
            <a:r>
              <a:rPr lang="en-US" dirty="0" smtClean="0"/>
              <a:t>questions as we go along. </a:t>
            </a:r>
            <a:endParaRPr lang="en-US" dirty="0"/>
          </a:p>
          <a:p>
            <a:pPr marL="457200" indent="-457200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The next training session is hands-on: I’ll guide your team through creating one of your own upcoming events.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67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Event Management Overview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US" sz="2400" b="1" dirty="0"/>
              <a:t>Where is Event Management?</a:t>
            </a:r>
          </a:p>
          <a:p>
            <a:pPr lvl="1">
              <a:lnSpc>
                <a:spcPts val="2400"/>
              </a:lnSpc>
            </a:pPr>
            <a:r>
              <a:rPr lang="en-US" sz="2000" dirty="0" smtClean="0"/>
              <a:t>Log on and locate </a:t>
            </a:r>
            <a:r>
              <a:rPr lang="en-US" sz="2000" dirty="0" smtClean="0"/>
              <a:t>the Administer </a:t>
            </a:r>
            <a:r>
              <a:rPr lang="en-US" sz="2000" dirty="0" smtClean="0"/>
              <a:t>panel </a:t>
            </a:r>
            <a:r>
              <a:rPr lang="en-US" sz="2000" dirty="0" smtClean="0"/>
              <a:t>at the left</a:t>
            </a:r>
            <a:r>
              <a:rPr lang="en-US" sz="2000" dirty="0" smtClean="0"/>
              <a:t>.</a:t>
            </a:r>
          </a:p>
          <a:p>
            <a:pPr lvl="1">
              <a:lnSpc>
                <a:spcPts val="2400"/>
              </a:lnSpc>
            </a:pPr>
            <a:r>
              <a:rPr lang="en-US" sz="2000" dirty="0" smtClean="0"/>
              <a:t>Click </a:t>
            </a:r>
            <a:r>
              <a:rPr lang="en-US" sz="2000" b="1" dirty="0" smtClean="0"/>
              <a:t>Event Management.</a:t>
            </a:r>
          </a:p>
          <a:p>
            <a:pPr marL="0" indent="0">
              <a:lnSpc>
                <a:spcPts val="2800"/>
              </a:lnSpc>
              <a:buNone/>
            </a:pPr>
            <a:r>
              <a:rPr lang="en-US" sz="2400" b="1" dirty="0"/>
              <a:t>Organization Menu</a:t>
            </a:r>
          </a:p>
          <a:p>
            <a:pPr lvl="1"/>
            <a:r>
              <a:rPr lang="en-US" sz="2000" dirty="0" smtClean="0"/>
              <a:t>Select the organization or </a:t>
            </a:r>
            <a:r>
              <a:rPr lang="en-US" sz="2000" dirty="0" err="1" smtClean="0"/>
              <a:t>suborg</a:t>
            </a:r>
            <a:r>
              <a:rPr lang="en-US" sz="2000" dirty="0" smtClean="0"/>
              <a:t> where events will be created.</a:t>
            </a:r>
          </a:p>
          <a:p>
            <a:pPr lvl="1"/>
            <a:r>
              <a:rPr lang="en-US" sz="2000" dirty="0" smtClean="0"/>
              <a:t>Depending on your needs, this may be at the master organization or within a specific </a:t>
            </a:r>
            <a:r>
              <a:rPr lang="en-US" sz="2000" dirty="0" err="1" smtClean="0"/>
              <a:t>suborg</a:t>
            </a:r>
            <a:r>
              <a:rPr lang="en-US" sz="2000" dirty="0" smtClean="0"/>
              <a:t>.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US" sz="2400" b="1" dirty="0" smtClean="0"/>
              <a:t>Tabs: </a:t>
            </a:r>
          </a:p>
          <a:p>
            <a:pPr lvl="1"/>
            <a:r>
              <a:rPr lang="en-US" sz="2000" dirty="0"/>
              <a:t>Event </a:t>
            </a:r>
            <a:r>
              <a:rPr lang="en-US" sz="2000" dirty="0" smtClean="0"/>
              <a:t>Types</a:t>
            </a:r>
            <a:endParaRPr lang="en-US" sz="2000" dirty="0"/>
          </a:p>
          <a:p>
            <a:pPr lvl="1"/>
            <a:r>
              <a:rPr lang="en-US" sz="2000" dirty="0" smtClean="0"/>
              <a:t>Forms</a:t>
            </a:r>
          </a:p>
          <a:p>
            <a:pPr lvl="1"/>
            <a:r>
              <a:rPr lang="en-US" sz="2000" dirty="0" smtClean="0"/>
              <a:t>Utilities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431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Types of Events (Tabs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US" sz="2400" b="1" dirty="0" smtClean="0"/>
              <a:t>Calendar Activities – Most </a:t>
            </a:r>
            <a:r>
              <a:rPr lang="en-US" sz="2400" b="1" dirty="0"/>
              <a:t>C</a:t>
            </a:r>
            <a:r>
              <a:rPr lang="en-US" sz="2400" b="1" dirty="0" smtClean="0"/>
              <a:t>ommon </a:t>
            </a:r>
            <a:r>
              <a:rPr lang="en-US" sz="2400" b="1" dirty="0"/>
              <a:t>E</a:t>
            </a:r>
            <a:r>
              <a:rPr lang="en-US" sz="2400" b="1" dirty="0" smtClean="0"/>
              <a:t>vent Type</a:t>
            </a:r>
            <a:endParaRPr lang="en-US" sz="2400" b="1" dirty="0"/>
          </a:p>
          <a:p>
            <a:pPr lvl="1">
              <a:lnSpc>
                <a:spcPts val="2400"/>
              </a:lnSpc>
              <a:spcAft>
                <a:spcPts val="400"/>
              </a:spcAft>
            </a:pPr>
            <a:r>
              <a:rPr lang="en-US" sz="2000" dirty="0" smtClean="0"/>
              <a:t>Registration events (daycamps, special events, workshops, etc.)</a:t>
            </a:r>
          </a:p>
          <a:p>
            <a:pPr lvl="1">
              <a:lnSpc>
                <a:spcPts val="2400"/>
              </a:lnSpc>
              <a:spcAft>
                <a:spcPts val="400"/>
              </a:spcAft>
            </a:pPr>
            <a:r>
              <a:rPr lang="en-US" sz="2000" dirty="0" smtClean="0"/>
              <a:t>Can publish information to the calendar (e.g., “Closed on Mondays”)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/>
              <a:t>Dues</a:t>
            </a:r>
            <a:endParaRPr lang="en-US" sz="2400" b="1" dirty="0"/>
          </a:p>
          <a:p>
            <a:pPr lvl="1">
              <a:lnSpc>
                <a:spcPts val="2200"/>
              </a:lnSpc>
              <a:spcAft>
                <a:spcPts val="400"/>
              </a:spcAft>
            </a:pPr>
            <a:r>
              <a:rPr lang="en-US" sz="2000" dirty="0" smtClean="0"/>
              <a:t>Used for simple dues payments and integrated donation request presented at checkout (covered in later training)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/>
              <a:t>Donations </a:t>
            </a:r>
          </a:p>
          <a:p>
            <a:pPr lvl="1">
              <a:spcAft>
                <a:spcPts val="400"/>
              </a:spcAft>
            </a:pPr>
            <a:r>
              <a:rPr lang="en-US" sz="2000" dirty="0"/>
              <a:t>One-time and </a:t>
            </a:r>
            <a:r>
              <a:rPr lang="en-US" sz="2000" dirty="0" smtClean="0"/>
              <a:t>recurring (covered in later training)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/>
              <a:t>Facilities </a:t>
            </a:r>
            <a:r>
              <a:rPr lang="en-US" sz="2400" b="1" dirty="0"/>
              <a:t>–</a:t>
            </a:r>
            <a:r>
              <a:rPr lang="en-US" sz="2400" b="1" dirty="0" smtClean="0"/>
              <a:t> Bookings and Reservations</a:t>
            </a:r>
          </a:p>
          <a:p>
            <a:pPr lvl="1">
              <a:lnSpc>
                <a:spcPts val="2200"/>
              </a:lnSpc>
              <a:spcAft>
                <a:spcPts val="400"/>
              </a:spcAft>
            </a:pPr>
            <a:r>
              <a:rPr lang="en-US" sz="2000" dirty="0" smtClean="0"/>
              <a:t>Based on an availability calendar (field trips, birthday parties, group visits etc.)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/>
              <a:t>Programs – “Events Within Events”</a:t>
            </a:r>
          </a:p>
          <a:p>
            <a:pPr lvl="1">
              <a:lnSpc>
                <a:spcPts val="2200"/>
              </a:lnSpc>
              <a:spcAft>
                <a:spcPts val="400"/>
              </a:spcAft>
            </a:pPr>
            <a:r>
              <a:rPr lang="en-US" sz="2000" dirty="0" smtClean="0"/>
              <a:t>Example: Conferences </a:t>
            </a:r>
            <a:r>
              <a:rPr lang="en-US" sz="2000" dirty="0"/>
              <a:t>where you register for the conference and sign up for workshops that are part of the conference and may have their own capacity requirements, costs etc. </a:t>
            </a:r>
          </a:p>
        </p:txBody>
      </p:sp>
    </p:spTree>
    <p:extLst>
      <p:ext uri="{BB962C8B-B14F-4D97-AF65-F5344CB8AC3E}">
        <p14:creationId xmlns:p14="http://schemas.microsoft.com/office/powerpoint/2010/main" val="33670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Forms &amp; Utilities (Tabs)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b="1" dirty="0" smtClean="0"/>
              <a:t>Forms</a:t>
            </a:r>
            <a:endParaRPr lang="en-US" sz="2400" b="1" dirty="0"/>
          </a:p>
          <a:p>
            <a:pPr lvl="1">
              <a:lnSpc>
                <a:spcPts val="2400"/>
              </a:lnSpc>
              <a:spcAft>
                <a:spcPts val="400"/>
              </a:spcAft>
            </a:pPr>
            <a:r>
              <a:rPr lang="en-US" sz="2000" dirty="0" smtClean="0"/>
              <a:t>Collect information for the registration like medical information, waivers and meal preferences. 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b="1" dirty="0" smtClean="0"/>
              <a:t>Utilities</a:t>
            </a:r>
            <a:endParaRPr lang="en-US" sz="2800" b="1" dirty="0" smtClean="0"/>
          </a:p>
          <a:p>
            <a:pPr lvl="1">
              <a:lnSpc>
                <a:spcPts val="2200"/>
              </a:lnSpc>
              <a:spcAft>
                <a:spcPts val="400"/>
              </a:spcAft>
            </a:pPr>
            <a:r>
              <a:rPr lang="en-US" sz="2000" dirty="0" smtClean="0"/>
              <a:t>Contains overall event options including event categories</a:t>
            </a:r>
          </a:p>
          <a:p>
            <a:pPr marL="0" indent="0">
              <a:lnSpc>
                <a:spcPts val="2200"/>
              </a:lnSpc>
              <a:spcAft>
                <a:spcPts val="400"/>
              </a:spcAft>
              <a:buNone/>
            </a:pPr>
            <a:r>
              <a:rPr lang="en-US" sz="2400" b="1" dirty="0" smtClean="0"/>
              <a:t>Event Categories – Important Utility!</a:t>
            </a:r>
            <a:endParaRPr lang="en-US" sz="2400" b="1" dirty="0"/>
          </a:p>
          <a:p>
            <a:pPr lvl="1">
              <a:lnSpc>
                <a:spcPts val="2200"/>
              </a:lnSpc>
              <a:spcAft>
                <a:spcPts val="400"/>
              </a:spcAft>
            </a:pPr>
            <a:r>
              <a:rPr lang="en-US" sz="2000" dirty="0" smtClean="0"/>
              <a:t>Categories allow visitors to filter the calendar.</a:t>
            </a:r>
          </a:p>
          <a:p>
            <a:pPr lvl="1">
              <a:lnSpc>
                <a:spcPts val="2200"/>
              </a:lnSpc>
              <a:spcAft>
                <a:spcPts val="400"/>
              </a:spcAft>
            </a:pPr>
            <a:r>
              <a:rPr lang="en-US" sz="2000" dirty="0" smtClean="0"/>
              <a:t>Events can be assigned to one, two or three categories. Example: Daycamps, Family Events, Art Classes. If a visitor selects Art Classes, the calendar will show only Art Classes.</a:t>
            </a:r>
          </a:p>
          <a:p>
            <a:pPr lvl="1">
              <a:lnSpc>
                <a:spcPts val="2200"/>
              </a:lnSpc>
              <a:spcAft>
                <a:spcPts val="400"/>
              </a:spcAft>
            </a:pPr>
            <a:r>
              <a:rPr lang="en-US" sz="2000" dirty="0" smtClean="0"/>
              <a:t>Can also be used to publish a list of events—for example, when you publish the link to the Daycamps category, clicking the link will show every daycamp .</a:t>
            </a:r>
          </a:p>
          <a:p>
            <a:pPr lvl="1">
              <a:lnSpc>
                <a:spcPts val="2200"/>
              </a:lnSpc>
              <a:spcAft>
                <a:spcPts val="400"/>
              </a:spcAft>
            </a:pPr>
            <a:r>
              <a:rPr lang="en-US" sz="2000" dirty="0" smtClean="0"/>
              <a:t>To create categories, click </a:t>
            </a:r>
            <a:r>
              <a:rPr lang="en-US" sz="2000" b="1" dirty="0" smtClean="0"/>
              <a:t>Manage Categories.</a:t>
            </a:r>
            <a:endParaRPr lang="en-US" sz="2000" b="1" dirty="0"/>
          </a:p>
          <a:p>
            <a:pPr marL="342900" lvl="1" indent="-342900">
              <a:lnSpc>
                <a:spcPts val="2200"/>
              </a:lnSpc>
              <a:spcBef>
                <a:spcPts val="600"/>
              </a:spcBef>
              <a:spcAft>
                <a:spcPts val="400"/>
              </a:spcAft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57376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Creating an Event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 smtClean="0"/>
              <a:t>For this training, we are creating a simple event. </a:t>
            </a:r>
          </a:p>
          <a:p>
            <a:pPr>
              <a:lnSpc>
                <a:spcPts val="2800"/>
              </a:lnSpc>
              <a:spcBef>
                <a:spcPts val="0"/>
              </a:spcBef>
              <a:spcAft>
                <a:spcPts val="400"/>
              </a:spcAft>
              <a:buAutoNum type="arabicPeriod"/>
            </a:pPr>
            <a:r>
              <a:rPr lang="en-US" sz="2400" dirty="0" smtClean="0"/>
              <a:t>In Event Management, click the </a:t>
            </a:r>
            <a:r>
              <a:rPr lang="en-US" sz="2400" b="1" dirty="0" smtClean="0"/>
              <a:t>Calendar Activities </a:t>
            </a:r>
            <a:r>
              <a:rPr lang="en-US" sz="2400" dirty="0" smtClean="0"/>
              <a:t>tab.</a:t>
            </a:r>
          </a:p>
          <a:p>
            <a:pPr>
              <a:lnSpc>
                <a:spcPts val="2800"/>
              </a:lnSpc>
              <a:spcBef>
                <a:spcPts val="0"/>
              </a:spcBef>
              <a:spcAft>
                <a:spcPts val="400"/>
              </a:spcAft>
              <a:buAutoNum type="arabicPeriod"/>
            </a:pPr>
            <a:r>
              <a:rPr lang="en-US" sz="2400" dirty="0" smtClean="0"/>
              <a:t>At the upper right, click </a:t>
            </a:r>
            <a:r>
              <a:rPr lang="en-US" sz="2400" b="1" dirty="0" smtClean="0"/>
              <a:t>New Calendar Activity</a:t>
            </a:r>
            <a:r>
              <a:rPr lang="en-US" sz="2400" dirty="0" smtClean="0"/>
              <a:t>. The “Create and Modify a Calendar Activity” page is displayed.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971800"/>
            <a:ext cx="4830762" cy="33197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40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Entering General Information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8663395"/>
              </p:ext>
            </p:extLst>
          </p:nvPr>
        </p:nvGraphicFramePr>
        <p:xfrm>
          <a:off x="457200" y="1143000"/>
          <a:ext cx="8229600" cy="528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655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Item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Do</a:t>
                      </a:r>
                      <a:r>
                        <a:rPr lang="en-US" b="1" baseline="0" dirty="0" smtClean="0"/>
                        <a:t> this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Description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Enter</a:t>
                      </a:r>
                      <a:r>
                        <a:rPr lang="en-US" sz="1600" baseline="0" dirty="0" smtClean="0"/>
                        <a:t> the event’s name. This will be displayed on the calendar and the category list.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Activity </a:t>
                      </a:r>
                      <a:r>
                        <a:rPr lang="en-US" sz="1600" b="1" dirty="0" smtClean="0"/>
                        <a:t>Date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Select</a:t>
                      </a:r>
                      <a:r>
                        <a:rPr lang="en-US" sz="1600" baseline="0" dirty="0" smtClean="0"/>
                        <a:t> the d</a:t>
                      </a:r>
                      <a:r>
                        <a:rPr lang="en-US" sz="1600" dirty="0" smtClean="0"/>
                        <a:t>ate of the event.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Activity </a:t>
                      </a:r>
                      <a:r>
                        <a:rPr lang="en-US" sz="1600" b="1" dirty="0" smtClean="0"/>
                        <a:t>Time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Select</a:t>
                      </a:r>
                      <a:r>
                        <a:rPr lang="en-US" sz="1600" baseline="0" dirty="0" smtClean="0"/>
                        <a:t> the s</a:t>
                      </a:r>
                      <a:r>
                        <a:rPr lang="en-US" sz="1600" dirty="0" smtClean="0"/>
                        <a:t>tart and</a:t>
                      </a:r>
                      <a:r>
                        <a:rPr lang="en-US" sz="1600" baseline="0" dirty="0" smtClean="0"/>
                        <a:t> end time of event.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Contact Email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Enter</a:t>
                      </a:r>
                      <a:r>
                        <a:rPr lang="en-US" sz="1600" baseline="0" dirty="0" smtClean="0"/>
                        <a:t> e</a:t>
                      </a:r>
                      <a:r>
                        <a:rPr lang="en-US" sz="1600" dirty="0" smtClean="0"/>
                        <a:t>mail</a:t>
                      </a:r>
                      <a:r>
                        <a:rPr lang="en-US" sz="1600" baseline="0" dirty="0" smtClean="0"/>
                        <a:t> address of the person to contact about this event.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Details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Enter</a:t>
                      </a:r>
                      <a:r>
                        <a:rPr lang="en-US" sz="1600" baseline="0" dirty="0" smtClean="0"/>
                        <a:t> details about the event. You can use HTML formatting, add photos and videos and paste formatted text from Word.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 Fields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Enter</a:t>
                      </a:r>
                      <a:r>
                        <a:rPr lang="en-US" sz="1600" baseline="0" dirty="0" smtClean="0"/>
                        <a:t> l</a:t>
                      </a:r>
                      <a:r>
                        <a:rPr lang="en-US" sz="1600" dirty="0" smtClean="0"/>
                        <a:t>ocation</a:t>
                      </a:r>
                      <a:r>
                        <a:rPr lang="en-US" sz="1600" baseline="0" dirty="0" smtClean="0"/>
                        <a:t>/address information for the event.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Display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Select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="1" baseline="0" dirty="0" smtClean="0"/>
                        <a:t>Display on Public Calendar</a:t>
                      </a:r>
                      <a:r>
                        <a:rPr lang="en-US" sz="1600" baseline="0" dirty="0" smtClean="0"/>
                        <a:t>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Display Color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This</a:t>
                      </a:r>
                      <a:r>
                        <a:rPr lang="en-US" sz="1600" baseline="0" dirty="0" smtClean="0"/>
                        <a:t> controls the color of the event information on the public calendar. Select the desired color.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Upsell Category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Events from the upsell 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Categories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Select up to three categories that are relevant for this event.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Test Mode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Test Mode allows you to test registration without saving information or collecting payment. Select </a:t>
                      </a:r>
                      <a:r>
                        <a:rPr lang="en-US" sz="1600" b="1" baseline="0" dirty="0" smtClean="0"/>
                        <a:t>On</a:t>
                      </a:r>
                      <a:r>
                        <a:rPr lang="en-US" sz="1600" baseline="0" dirty="0" smtClean="0"/>
                        <a:t> or </a:t>
                      </a:r>
                      <a:r>
                        <a:rPr lang="en-US" sz="1600" b="1" baseline="0" dirty="0" smtClean="0"/>
                        <a:t>Off</a:t>
                      </a:r>
                      <a:r>
                        <a:rPr lang="en-US" sz="1600" baseline="0" dirty="0" smtClean="0"/>
                        <a:t>. If on, turn off before publishing!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62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Entering Online Registration Details (1 of 3)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62232"/>
              </p:ext>
            </p:extLst>
          </p:nvPr>
        </p:nvGraphicFramePr>
        <p:xfrm>
          <a:off x="483973" y="1905000"/>
          <a:ext cx="8229600" cy="4150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655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Item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Do</a:t>
                      </a:r>
                      <a:r>
                        <a:rPr lang="en-US" b="1" baseline="0" dirty="0" smtClean="0"/>
                        <a:t> this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Registration</a:t>
                      </a:r>
                      <a:r>
                        <a:rPr lang="en-US" sz="1600" b="1" baseline="0" dirty="0" smtClean="0"/>
                        <a:t> Begin Date/Time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Enter or select</a:t>
                      </a:r>
                      <a:r>
                        <a:rPr lang="en-US" sz="1600" baseline="0" dirty="0" smtClean="0"/>
                        <a:t> the date/time that online registration will be open to the public.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Registration</a:t>
                      </a:r>
                      <a:r>
                        <a:rPr lang="en-US" sz="1600" b="1" baseline="0" dirty="0" smtClean="0"/>
                        <a:t> End </a:t>
                      </a:r>
                      <a:r>
                        <a:rPr lang="en-US" sz="1600" b="1" baseline="0" dirty="0" smtClean="0"/>
                        <a:t>Date/Time*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Enter or select</a:t>
                      </a:r>
                      <a:r>
                        <a:rPr lang="en-US" sz="1600" baseline="0" dirty="0" smtClean="0"/>
                        <a:t> the last date that online registration is available.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Cost is Per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baseline="0" dirty="0" smtClean="0"/>
                        <a:t>Choose whether to collect participant names and whether there’s a flat registration fee in addition to a per-person fee. Typically you’ll use one of these; other options are covered in the documentation and online help:</a:t>
                      </a:r>
                    </a:p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baseline="0" dirty="0" smtClean="0"/>
                        <a:t>Named Registrant </a:t>
                      </a:r>
                      <a:r>
                        <a:rPr lang="en-US" sz="1600" b="0" baseline="0" dirty="0" smtClean="0"/>
                        <a:t>(collects registrant names, can charge a per-person fee).</a:t>
                      </a:r>
                    </a:p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baseline="0" dirty="0" smtClean="0"/>
                        <a:t>Named Registrant and Per Registration</a:t>
                      </a:r>
                      <a:r>
                        <a:rPr lang="en-US" sz="1600" baseline="0" dirty="0" smtClean="0"/>
                        <a:t> (collects names, can charge a per-person fee and a flat registration fee)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Registrant Cost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If the event will have different registrant </a:t>
                      </a:r>
                      <a:r>
                        <a:rPr lang="en-US" sz="1600" baseline="0" dirty="0" smtClean="0"/>
                        <a:t>types </a:t>
                      </a:r>
                      <a:r>
                        <a:rPr lang="en-US" sz="1600" baseline="0" dirty="0" smtClean="0"/>
                        <a:t>(e.g., “Youth” and “Adult,” select </a:t>
                      </a:r>
                      <a:r>
                        <a:rPr lang="en-US" sz="1600" b="1" baseline="0" dirty="0" smtClean="0"/>
                        <a:t>Multiple Cost</a:t>
                      </a:r>
                      <a:r>
                        <a:rPr lang="en-US" sz="1600" baseline="0" dirty="0" smtClean="0"/>
                        <a:t>. Otherwise, select </a:t>
                      </a:r>
                      <a:r>
                        <a:rPr lang="en-US" sz="1600" b="1" baseline="0" dirty="0" smtClean="0"/>
                        <a:t>Single Cost</a:t>
                      </a:r>
                      <a:r>
                        <a:rPr lang="en-US" sz="1600" baseline="0" dirty="0" smtClean="0"/>
                        <a:t>. For this example, we will use the Multiple Cost setting. As soon as you click </a:t>
                      </a:r>
                      <a:r>
                        <a:rPr lang="en-US" sz="1600" b="1" baseline="0" dirty="0" smtClean="0"/>
                        <a:t>Multiple Cost</a:t>
                      </a:r>
                      <a:r>
                        <a:rPr lang="en-US" sz="1600" baseline="0" dirty="0" smtClean="0"/>
                        <a:t>, a new set </a:t>
                      </a:r>
                      <a:r>
                        <a:rPr lang="en-US" sz="1600" baseline="0" dirty="0" smtClean="0"/>
                        <a:t>of </a:t>
                      </a:r>
                      <a:r>
                        <a:rPr lang="en-US" sz="1600" baseline="0" dirty="0" smtClean="0"/>
                        <a:t>fields will be displayed.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3973" y="1143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this part of the page, you’ll set options related to registration dates, registrants, pricing, capacity, early registration discounts, late fees and wait </a:t>
            </a:r>
            <a:r>
              <a:rPr lang="en-US" dirty="0" smtClean="0"/>
              <a:t>lists.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Entering Online Registration Details (2 of 3)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282960"/>
              </p:ext>
            </p:extLst>
          </p:nvPr>
        </p:nvGraphicFramePr>
        <p:xfrm>
          <a:off x="483973" y="2133600"/>
          <a:ext cx="8229600" cy="412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655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Item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Do</a:t>
                      </a:r>
                      <a:r>
                        <a:rPr lang="en-US" b="1" baseline="0" dirty="0" smtClean="0"/>
                        <a:t> this for </a:t>
                      </a:r>
                      <a:r>
                        <a:rPr lang="en-US" b="1" u="sng" baseline="0" dirty="0" smtClean="0"/>
                        <a:t>every</a:t>
                      </a:r>
                      <a:r>
                        <a:rPr lang="en-US" b="1" baseline="0" dirty="0" smtClean="0"/>
                        <a:t> registrant type you use: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Amount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Enter the price</a:t>
                      </a:r>
                      <a:r>
                        <a:rPr lang="en-US" sz="1600" b="0" baseline="0" dirty="0" smtClean="0"/>
                        <a:t> for the first type of registrant.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Registrant</a:t>
                      </a:r>
                      <a:r>
                        <a:rPr lang="en-US" sz="1600" b="1" baseline="0" dirty="0" smtClean="0"/>
                        <a:t> Type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Select the registrant type from the menu or create a new </a:t>
                      </a:r>
                      <a:r>
                        <a:rPr lang="en-US" sz="1600" b="0" dirty="0" smtClean="0"/>
                        <a:t>registrant type by </a:t>
                      </a:r>
                      <a:r>
                        <a:rPr lang="en-US" sz="1600" b="0" dirty="0" smtClean="0"/>
                        <a:t>entering</a:t>
                      </a:r>
                      <a:r>
                        <a:rPr lang="en-US" sz="1600" b="0" baseline="0" dirty="0" smtClean="0"/>
                        <a:t> the name in the field to the right.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Min</a:t>
                      </a:r>
                      <a:r>
                        <a:rPr lang="en-US" sz="1600" b="1" baseline="0" dirty="0" smtClean="0"/>
                        <a:t> per Registration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If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u="sng" baseline="0" dirty="0" smtClean="0"/>
                        <a:t>each </a:t>
                      </a:r>
                      <a:r>
                        <a:rPr lang="en-US" sz="1600" b="0" u="sng" baseline="0" dirty="0" smtClean="0"/>
                        <a:t>registration</a:t>
                      </a:r>
                      <a:r>
                        <a:rPr lang="en-US" sz="1600" b="0" u="none" baseline="0" dirty="0" smtClean="0"/>
                        <a:t> </a:t>
                      </a:r>
                      <a:r>
                        <a:rPr lang="en-US" sz="1600" b="0" baseline="0" dirty="0" smtClean="0"/>
                        <a:t>must have a minimum number of this registrant type, enter the number here. </a:t>
                      </a:r>
                    </a:p>
                    <a:p>
                      <a:r>
                        <a:rPr lang="en-US" sz="1600" b="1" baseline="0" dirty="0" smtClean="0"/>
                        <a:t>Example</a:t>
                      </a:r>
                      <a:r>
                        <a:rPr lang="en-US" sz="1600" b="0" baseline="0" dirty="0" smtClean="0"/>
                        <a:t>: “All registrations must have at least one adult”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Max Per Registration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If you</a:t>
                      </a:r>
                      <a:r>
                        <a:rPr lang="en-US" sz="1600" b="0" baseline="0" dirty="0" smtClean="0"/>
                        <a:t> want to limit how many of this registrant type can be </a:t>
                      </a:r>
                      <a:r>
                        <a:rPr lang="en-US" sz="1600" b="0" u="sng" baseline="0" dirty="0" smtClean="0"/>
                        <a:t>on each registration</a:t>
                      </a:r>
                      <a:r>
                        <a:rPr lang="en-US" sz="1600" b="0" u="none" baseline="0" dirty="0" smtClean="0"/>
                        <a:t>, enter</a:t>
                      </a:r>
                      <a:r>
                        <a:rPr lang="en-US" sz="1600" b="0" baseline="0" dirty="0" smtClean="0"/>
                        <a:t> the number here.</a:t>
                      </a:r>
                    </a:p>
                    <a:p>
                      <a:r>
                        <a:rPr lang="en-US" sz="1600" b="1" baseline="0" dirty="0" smtClean="0"/>
                        <a:t>Example</a:t>
                      </a:r>
                      <a:r>
                        <a:rPr lang="en-US" sz="1600" b="0" baseline="0" dirty="0" smtClean="0"/>
                        <a:t>: “No more than four youth on any registration”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Max</a:t>
                      </a:r>
                      <a:r>
                        <a:rPr lang="en-US" sz="1600" b="1" baseline="0" dirty="0" smtClean="0"/>
                        <a:t> Registrants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baseline="0" dirty="0" smtClean="0"/>
                        <a:t>This is an event capacity setting. Enter the maximum number of these </a:t>
                      </a:r>
                      <a:r>
                        <a:rPr lang="en-US" sz="1600" b="0" baseline="0" dirty="0" smtClean="0"/>
                        <a:t>registrants </a:t>
                      </a:r>
                      <a:r>
                        <a:rPr lang="en-US" sz="1600" b="0" u="sng" baseline="0" dirty="0" smtClean="0"/>
                        <a:t>for the overall event</a:t>
                      </a:r>
                      <a:r>
                        <a:rPr lang="en-US" sz="1600" b="0" baseline="0" dirty="0" smtClean="0"/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Wait List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baseline="0" dirty="0" smtClean="0"/>
                        <a:t>If you want to create a waitlist for this registrant type when event capacity (Max Registrants) is reached, enter the size of the waitlist here.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3973" y="11430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182" y="1066800"/>
            <a:ext cx="7259637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453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rtupDeck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StartupDeckTemplate</Template>
  <TotalTime>401</TotalTime>
  <Words>1628</Words>
  <Application>Microsoft Office PowerPoint</Application>
  <PresentationFormat>On-screen Show (4:3)</PresentationFormat>
  <Paragraphs>162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StartupDeckTemplate</vt:lpstr>
      <vt:lpstr>Event Management Basics: Creating Events</vt:lpstr>
      <vt:lpstr>Overview</vt:lpstr>
      <vt:lpstr>Event Management Overview</vt:lpstr>
      <vt:lpstr>Types of Events (Tabs)</vt:lpstr>
      <vt:lpstr>Forms &amp; Utilities (Tabs)</vt:lpstr>
      <vt:lpstr>Creating an Event</vt:lpstr>
      <vt:lpstr>Entering General Information</vt:lpstr>
      <vt:lpstr>Entering Online Registration Details (1 of 3)</vt:lpstr>
      <vt:lpstr>Entering Online Registration Details (2 of 3)</vt:lpstr>
      <vt:lpstr>Entering Online Registration Details (3 of 3)</vt:lpstr>
      <vt:lpstr>Entering Payment Details</vt:lpstr>
      <vt:lpstr>Save the Event!</vt:lpstr>
      <vt:lpstr>Understanding Registrant Attributes</vt:lpstr>
      <vt:lpstr>Setting Registrant Attributes</vt:lpstr>
      <vt:lpstr>Viewing the Event as a Visitor</vt:lpstr>
      <vt:lpstr>Testing the Event (Basics)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Management Basics</dc:title>
  <dc:creator>Elissa K Miller</dc:creator>
  <cp:lastModifiedBy>Elissa K Miller</cp:lastModifiedBy>
  <cp:revision>37</cp:revision>
  <dcterms:created xsi:type="dcterms:W3CDTF">2018-10-31T18:50:48Z</dcterms:created>
  <dcterms:modified xsi:type="dcterms:W3CDTF">2018-12-17T23:17:49Z</dcterms:modified>
</cp:coreProperties>
</file>